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9" r:id="rId3"/>
    <p:sldId id="513" r:id="rId4"/>
    <p:sldId id="563" r:id="rId5"/>
    <p:sldId id="564" r:id="rId6"/>
    <p:sldId id="566" r:id="rId7"/>
    <p:sldId id="567" r:id="rId8"/>
    <p:sldId id="568" r:id="rId9"/>
    <p:sldId id="559" r:id="rId10"/>
    <p:sldId id="569" r:id="rId11"/>
    <p:sldId id="570" r:id="rId12"/>
    <p:sldId id="571" r:id="rId13"/>
    <p:sldId id="572" r:id="rId14"/>
    <p:sldId id="573" r:id="rId15"/>
    <p:sldId id="574" r:id="rId16"/>
    <p:sldId id="575" r:id="rId17"/>
    <p:sldId id="576" r:id="rId18"/>
    <p:sldId id="577" r:id="rId19"/>
    <p:sldId id="560" r:id="rId20"/>
    <p:sldId id="578" r:id="rId21"/>
    <p:sldId id="579" r:id="rId22"/>
    <p:sldId id="580" r:id="rId23"/>
    <p:sldId id="581" r:id="rId24"/>
    <p:sldId id="582" r:id="rId25"/>
    <p:sldId id="583" r:id="rId26"/>
    <p:sldId id="584" r:id="rId27"/>
    <p:sldId id="585" r:id="rId28"/>
    <p:sldId id="586" r:id="rId29"/>
    <p:sldId id="588" r:id="rId30"/>
    <p:sldId id="587" r:id="rId31"/>
    <p:sldId id="589" r:id="rId32"/>
    <p:sldId id="592" r:id="rId33"/>
    <p:sldId id="590" r:id="rId34"/>
    <p:sldId id="591" r:id="rId35"/>
    <p:sldId id="339" r:id="rId36"/>
    <p:sldId id="272" r:id="rId37"/>
  </p:sldIdLst>
  <p:sldSz cx="9144000" cy="5715000" type="screen16x10"/>
  <p:notesSz cx="6858000" cy="9144000"/>
  <p:defaultTextStyle>
    <a:defPPr>
      <a:defRPr lang="el-GR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D0D"/>
    <a:srgbClr val="9A3A3A"/>
    <a:srgbClr val="E6E6E6"/>
    <a:srgbClr val="893F30"/>
    <a:srgbClr val="813122"/>
    <a:srgbClr val="B31D2B"/>
    <a:srgbClr val="C95B4F"/>
    <a:srgbClr val="F46424"/>
    <a:srgbClr val="FFA3A3"/>
    <a:srgbClr val="74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6" autoAdjust="0"/>
    <p:restoredTop sz="96810" autoAdjust="0"/>
  </p:normalViewPr>
  <p:slideViewPr>
    <p:cSldViewPr snapToGrid="0">
      <p:cViewPr varScale="1">
        <p:scale>
          <a:sx n="183" d="100"/>
          <a:sy n="183" d="100"/>
        </p:scale>
        <p:origin x="1692" y="104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0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31DD17-5F2C-47A0-AD23-451C1C700B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18209F-0ED6-4A33-95E3-2C9390436F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74A1A-6103-4D50-9018-83DB01689A2C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3A1DB-B541-48EA-A483-FF93A08A5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14495-FB87-4D47-8C58-186670518E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B1149-4B1C-4AE7-9FAD-1B25E10EE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98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FFFEF-EE63-4262-B8C7-2EA9323DAA10}" type="datetimeFigureOut">
              <a:rPr lang="el-GR" smtClean="0"/>
              <a:t>29/3/2021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4C363-9984-4761-A392-4243F95722A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5425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7939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05420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8906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88349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86717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65557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89815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794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1327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2621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3044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62850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61493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6454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23239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28552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5571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35374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0234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50878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55420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4741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36106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1666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31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9971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25373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33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91022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34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2528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35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51969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858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3946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7602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2454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0893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137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94C363-9984-4761-A392-4243F95722AA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2379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911D2-3DC7-4CD8-8D38-824CCAAD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5541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6B52-3685-4818-B189-EA13A996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4743D-5494-4D6C-B774-C4C382A7B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65B87-11FE-4081-84F0-EDA7640C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0D69B-D12C-4E7F-AA1A-20FF1443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7308A-1FA6-444E-8DEE-206BEBA8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532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CABBA7-6CC7-4011-BFE3-E537FA5D7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51545F-DB83-4E45-B5D1-61C2EE680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E6A38-B854-4110-91CC-845A912A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635E0-90B7-4E9F-B74D-DDE29BA9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138BA-87FC-4688-A3E5-7FADEDF0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5896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C1EC-B55F-44B5-B6CD-85AE355B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E5C34-4B4B-44F0-A256-7A875717A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4CE5D-2BDD-49EE-A9D4-F206E03C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762DB15-4E13-47BD-98D7-EA3436D4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947" y="5385447"/>
            <a:ext cx="7969659" cy="304271"/>
          </a:xfrm>
        </p:spPr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9699C-BB1D-4C4F-A470-E989071F5985}"/>
              </a:ext>
            </a:extLst>
          </p:cNvPr>
          <p:cNvSpPr/>
          <p:nvPr userDrawn="1"/>
        </p:nvSpPr>
        <p:spPr>
          <a:xfrm flipV="1">
            <a:off x="0" y="690309"/>
            <a:ext cx="8014190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5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F94-C58E-41C5-8DF3-998EA330A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983EB-2A48-4B77-B247-5FE2C9841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66E1E-333F-4F3D-8986-7442F83F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10412-E75E-45C2-BB7E-0AE8EA3F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001EC-BFB9-4B83-BEC6-011C1AAF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386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CD0D-2FCD-47CA-8468-7AF14E84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3FFA9-04FB-42B2-90EA-B4F9F082A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64DF-AC63-4E0A-9273-0DC725AEE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3B797-6927-4277-95FB-FA5974D7B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0C836-2893-47FA-8711-974BFDE1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B230B-B10E-4DCA-A4E2-0D95ECDF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7477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1433-36B3-4ACB-9E9D-DF3E5D9E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D5856-BE60-437E-87E5-7EDCFC1DA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259C0-9FA1-4E25-90C1-064404300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18D7F-51ED-4F57-9232-136CC2EB7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E5DE4-27AA-498D-AA81-D3424F272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328E0C-8282-4DA6-948B-160FCF21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D7EFD-F4D6-471D-8F37-72C9C1FE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BB4D67-C642-407F-BAAE-CA2DDD17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2625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5FE3-320C-4991-91C1-976CE140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76B76-661E-4CAC-B34D-6139E7BD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7647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B5F73C-D674-4DC4-8F08-D0A3E759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5F0E7-B21A-41DB-BA0D-8CBC3448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0D9A4-CAA7-4D89-92EA-CDA28025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7887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5897-D10C-424F-A259-35695376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BE692-5DC3-4136-8C78-4F804D390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8F5FC-9D1F-49C5-9859-4B622EFBD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22C51-6A80-49DE-9992-CE1CE2A6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A83BF-8784-4BC2-A737-7654C7C1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AFD1B-26A2-47F6-8340-18466A9B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489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C3BD-60AA-48BA-A9A4-AFA2C90B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7EB17-3F0D-49F2-A735-655FE0854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DD0D9-3A2D-40D4-BC06-1338C249D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E2846-3C87-4647-B28B-1795D59B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E6AB5-5C38-4F28-B744-5088BD89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CC4C8-5ADE-4279-A576-B0A7532D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809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40D8E4-773D-4430-AAD4-E2ACF2012A5B}"/>
              </a:ext>
            </a:extLst>
          </p:cNvPr>
          <p:cNvSpPr/>
          <p:nvPr userDrawn="1"/>
        </p:nvSpPr>
        <p:spPr>
          <a:xfrm>
            <a:off x="0" y="5385446"/>
            <a:ext cx="9144000" cy="3295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C44B1-7C7D-46C6-AAB1-C6C2D2C7CBA7}"/>
              </a:ext>
            </a:extLst>
          </p:cNvPr>
          <p:cNvSpPr/>
          <p:nvPr userDrawn="1"/>
        </p:nvSpPr>
        <p:spPr>
          <a:xfrm>
            <a:off x="0" y="0"/>
            <a:ext cx="9144000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l-GR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A0AA9-3800-4897-BD93-7FF6B406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90" y="0"/>
            <a:ext cx="7886700" cy="886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0322A-989F-4A6B-AA16-AB1CC24A2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729" y="1106130"/>
            <a:ext cx="8745794" cy="404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303E7-969E-4C95-9591-4F7744A11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3842" y="5385446"/>
            <a:ext cx="718706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6629D-832D-48AC-AD43-30AC47BE4F45}" type="slidenum">
              <a:rPr lang="el-GR" smtClean="0"/>
              <a:t>‹#›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8100A-2A77-4AA7-87CA-8A9D3C846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0947" y="5385447"/>
            <a:ext cx="796965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Rayground: An Online Educational Tool for Ray Tracing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ground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altimerendering.com/Real-Time_Rendering_4th-Real-Time_Ray_Tracing.pdf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8.jpg"/><Relationship Id="rId7" Type="http://schemas.microsoft.com/office/2007/relationships/hdphoto" Target="../media/hdphoto2.wdp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1.png"/><Relationship Id="rId5" Type="http://schemas.microsoft.com/office/2007/relationships/hdphoto" Target="../media/hdphoto1.wdp"/><Relationship Id="rId10" Type="http://schemas.openxmlformats.org/officeDocument/2006/relationships/image" Target="../media/image1.png"/><Relationship Id="rId4" Type="http://schemas.openxmlformats.org/officeDocument/2006/relationships/image" Target="../media/image49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0392A3C-3282-48D7-B945-2D99F7658514}"/>
              </a:ext>
            </a:extLst>
          </p:cNvPr>
          <p:cNvSpPr txBox="1">
            <a:spLocks/>
          </p:cNvSpPr>
          <p:nvPr/>
        </p:nvSpPr>
        <p:spPr>
          <a:xfrm>
            <a:off x="0" y="4363337"/>
            <a:ext cx="9144000" cy="789039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9A3A3A"/>
                </a:solidFill>
                <a:latin typeface="+mn-lt"/>
              </a:rPr>
              <a:t>Rayground: An Online Educational Tool for Ray Tracing </a:t>
            </a:r>
            <a:endParaRPr lang="el-GR" dirty="0">
              <a:solidFill>
                <a:srgbClr val="9A3A3A"/>
              </a:solidFill>
              <a:latin typeface="+mn-lt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EB7C6E6-46FA-4486-B0FC-5E7C334B79C6}"/>
              </a:ext>
            </a:extLst>
          </p:cNvPr>
          <p:cNvSpPr txBox="1">
            <a:spLocks/>
          </p:cNvSpPr>
          <p:nvPr/>
        </p:nvSpPr>
        <p:spPr>
          <a:xfrm>
            <a:off x="1" y="5385447"/>
            <a:ext cx="4571999" cy="329553"/>
          </a:xfrm>
          <a:prstGeom prst="rect">
            <a:avLst/>
          </a:prstGeom>
        </p:spPr>
        <p:txBody>
          <a:bodyPr/>
          <a:lstStyle>
            <a:defPPr>
              <a:defRPr lang="el-GR"/>
            </a:defPPr>
            <a:lvl1pPr marL="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Lecturer: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name</a:t>
            </a:r>
            <a:endParaRPr lang="nb-NO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l-G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D8E0FC8-E416-45B1-A33B-1D9615DDD14C}"/>
              </a:ext>
            </a:extLst>
          </p:cNvPr>
          <p:cNvSpPr txBox="1">
            <a:spLocks/>
          </p:cNvSpPr>
          <p:nvPr/>
        </p:nvSpPr>
        <p:spPr>
          <a:xfrm>
            <a:off x="4577567" y="5385447"/>
            <a:ext cx="4571999" cy="329553"/>
          </a:xfrm>
          <a:prstGeom prst="rect">
            <a:avLst/>
          </a:prstGeom>
        </p:spPr>
        <p:txBody>
          <a:bodyPr/>
          <a:lstStyle>
            <a:defPPr>
              <a:defRPr lang="el-GR"/>
            </a:defPPr>
            <a:lvl1pPr marL="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Winter/Spring Semester 202x/202x</a:t>
            </a:r>
            <a:endParaRPr lang="el-G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A099B2-0A91-45FF-92DF-BBE88ECE7BB6}"/>
              </a:ext>
            </a:extLst>
          </p:cNvPr>
          <p:cNvGrpSpPr/>
          <p:nvPr/>
        </p:nvGrpSpPr>
        <p:grpSpPr>
          <a:xfrm>
            <a:off x="1304306" y="4945288"/>
            <a:ext cx="8111626" cy="329553"/>
            <a:chOff x="1304306" y="4791670"/>
            <a:chExt cx="8111626" cy="3295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0D65C6-07B1-4CBA-9372-C34705E03E0D}"/>
                </a:ext>
              </a:extLst>
            </p:cNvPr>
            <p:cNvSpPr txBox="1"/>
            <p:nvPr/>
          </p:nvSpPr>
          <p:spPr>
            <a:xfrm>
              <a:off x="1571496" y="4833336"/>
              <a:ext cx="78444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i="1" dirty="0">
                  <a:solidFill>
                    <a:srgbClr val="0070C0"/>
                  </a:solidFill>
                  <a:effectLst/>
                </a:rPr>
                <a:t>https://www.rayground.com/                 https://twitter.com/rayground_com                 https://github.com/cgaueb/rayground</a:t>
              </a:r>
            </a:p>
          </p:txBody>
        </p:sp>
        <p:pic>
          <p:nvPicPr>
            <p:cNvPr id="3080" name="Picture 8" descr="Github Logo transparent PNG - StickPNG">
              <a:extLst>
                <a:ext uri="{FF2B5EF4-FFF2-40B4-BE49-F238E27FC236}">
                  <a16:creationId xmlns:a16="http://schemas.microsoft.com/office/drawing/2014/main" id="{6A0C3D2A-EBA9-4939-B080-FAA713D76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187" y="4845416"/>
              <a:ext cx="227266" cy="22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5FF5E5DB-E066-4305-A041-0EB733CCC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306" y="4791670"/>
              <a:ext cx="329553" cy="32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8" name="Picture 36" descr="Black twitter png, Black twitter png Transparent FREE for download on  WebStockReview 2020">
              <a:extLst>
                <a:ext uri="{FF2B5EF4-FFF2-40B4-BE49-F238E27FC236}">
                  <a16:creationId xmlns:a16="http://schemas.microsoft.com/office/drawing/2014/main" id="{86E6F86D-09DA-4D95-BD6E-9D600478C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397" y="4855704"/>
              <a:ext cx="231764" cy="201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4130DDD1-0B22-45BF-A87F-763AB02FC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1" y="212880"/>
            <a:ext cx="7377437" cy="41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40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30" y="1106130"/>
            <a:ext cx="8042112" cy="4041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A3A3A"/>
                </a:solidFill>
              </a:rPr>
              <a:t>Goals</a:t>
            </a:r>
          </a:p>
          <a:p>
            <a:pPr lvl="1"/>
            <a:r>
              <a:rPr lang="en-US" sz="1800" dirty="0"/>
              <a:t>Highly accessible platform / cross-device support</a:t>
            </a:r>
          </a:p>
          <a:p>
            <a:pPr lvl="1"/>
            <a:r>
              <a:rPr lang="en-US" sz="1800" dirty="0"/>
              <a:t>Interactive education tool with emphasis on rapid prototyping</a:t>
            </a:r>
          </a:p>
          <a:p>
            <a:pPr lvl="1"/>
            <a:r>
              <a:rPr lang="en-US" sz="1800" dirty="0"/>
              <a:t>Enrich both class and lab courses / remote teaching</a:t>
            </a:r>
          </a:p>
          <a:p>
            <a:pPr lvl="1"/>
            <a:r>
              <a:rPr lang="en-US" sz="1800" dirty="0"/>
              <a:t>Smooth transition from rasterization to ray tracing</a:t>
            </a:r>
          </a:p>
          <a:p>
            <a:pPr lvl="1"/>
            <a:r>
              <a:rPr lang="en-US" sz="1800" dirty="0"/>
              <a:t>Demystify ray tracing fundamentals</a:t>
            </a:r>
          </a:p>
          <a:p>
            <a:pPr lvl="1"/>
            <a:r>
              <a:rPr lang="en-US" sz="1800" dirty="0"/>
              <a:t>Modern API design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9A3A3A"/>
                </a:solidFill>
              </a:rPr>
              <a:t>Non-Goals</a:t>
            </a:r>
          </a:p>
          <a:p>
            <a:pPr lvl="1"/>
            <a:r>
              <a:rPr lang="en-US" sz="1800" dirty="0"/>
              <a:t>A complete replacement for modern shader-based learning with OpenGL</a:t>
            </a:r>
          </a:p>
          <a:p>
            <a:pPr lvl="1"/>
            <a:r>
              <a:rPr lang="en-US" sz="1800" dirty="0"/>
              <a:t>Yet another fully-featured API for programming ray tracing algorithms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10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Design (1)</a:t>
            </a:r>
          </a:p>
        </p:txBody>
      </p:sp>
    </p:spTree>
    <p:extLst>
      <p:ext uri="{BB962C8B-B14F-4D97-AF65-F5344CB8AC3E}">
        <p14:creationId xmlns:p14="http://schemas.microsoft.com/office/powerpoint/2010/main" val="68599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11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Design (2)</a:t>
            </a:r>
          </a:p>
        </p:txBody>
      </p:sp>
      <p:pic>
        <p:nvPicPr>
          <p:cNvPr id="9" name="Google Shape;182;p26">
            <a:extLst>
              <a:ext uri="{FF2B5EF4-FFF2-40B4-BE49-F238E27FC236}">
                <a16:creationId xmlns:a16="http://schemas.microsoft.com/office/drawing/2014/main" id="{6486F627-1244-4A53-98BE-3E82121B5B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60" y="1022125"/>
            <a:ext cx="6332851" cy="3430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Google Shape;183;p26">
            <a:extLst>
              <a:ext uri="{FF2B5EF4-FFF2-40B4-BE49-F238E27FC236}">
                <a16:creationId xmlns:a16="http://schemas.microsoft.com/office/drawing/2014/main" id="{4568B8AE-8A7B-4950-A308-964DA3C977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360" y="945925"/>
            <a:ext cx="3430301" cy="34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84;p26">
            <a:extLst>
              <a:ext uri="{FF2B5EF4-FFF2-40B4-BE49-F238E27FC236}">
                <a16:creationId xmlns:a16="http://schemas.microsoft.com/office/drawing/2014/main" id="{FE76B5F2-261A-4502-BC14-D1C74C6C824A}"/>
              </a:ext>
            </a:extLst>
          </p:cNvPr>
          <p:cNvSpPr txBox="1"/>
          <p:nvPr/>
        </p:nvSpPr>
        <p:spPr>
          <a:xfrm>
            <a:off x="200947" y="4453475"/>
            <a:ext cx="8284685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800" dirty="0">
                <a:latin typeface="Calibri"/>
                <a:ea typeface="Calibri"/>
                <a:cs typeface="Calibri"/>
                <a:sym typeface="Calibri"/>
              </a:rPr>
              <a:t>works on any platform that has a WebGL2-compliant browser (</a:t>
            </a:r>
            <a:r>
              <a:rPr lang="el" sz="18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no plugins required</a:t>
            </a:r>
            <a:r>
              <a:rPr lang="el" sz="18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85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12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Pipeline (1)</a:t>
            </a:r>
          </a:p>
        </p:txBody>
      </p:sp>
      <p:sp>
        <p:nvSpPr>
          <p:cNvPr id="4" name="Google Shape;242;p29">
            <a:extLst>
              <a:ext uri="{FF2B5EF4-FFF2-40B4-BE49-F238E27FC236}">
                <a16:creationId xmlns:a16="http://schemas.microsoft.com/office/drawing/2014/main" id="{5A026518-A1DF-43A1-BE59-5ACE73E414E2}"/>
              </a:ext>
            </a:extLst>
          </p:cNvPr>
          <p:cNvSpPr txBox="1"/>
          <p:nvPr/>
        </p:nvSpPr>
        <p:spPr>
          <a:xfrm>
            <a:off x="1542925" y="957138"/>
            <a:ext cx="776400" cy="4746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300" dirty="0">
                <a:latin typeface="Calibri"/>
                <a:ea typeface="Calibri"/>
                <a:cs typeface="Calibri"/>
                <a:sym typeface="Calibri"/>
              </a:rPr>
              <a:t>Scene</a:t>
            </a:r>
            <a:endParaRPr sz="13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 descr="D:\BOOKS\Graphics_EN\CoverArt\High_res_waitingforspring\low_res_waitingforspring_GP.jpg">
            <a:extLst>
              <a:ext uri="{FF2B5EF4-FFF2-40B4-BE49-F238E27FC236}">
                <a16:creationId xmlns:a16="http://schemas.microsoft.com/office/drawing/2014/main" id="{6EF6470D-F29B-4161-8F3D-DC42FAA06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71554" y="3330268"/>
            <a:ext cx="2642636" cy="1819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BOOKS\Graphics_EN\CoverArt\High_res_waitingforspring\Backcover2_waitingforspring_GP.jpg">
            <a:extLst>
              <a:ext uri="{FF2B5EF4-FFF2-40B4-BE49-F238E27FC236}">
                <a16:creationId xmlns:a16="http://schemas.microsoft.com/office/drawing/2014/main" id="{9720E096-D4C6-4B85-8E99-7302A7463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9325" y="3335603"/>
            <a:ext cx="2642636" cy="18143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156FB-EA8B-4D6A-A82B-6A1197EE5D43}"/>
              </a:ext>
            </a:extLst>
          </p:cNvPr>
          <p:cNvSpPr txBox="1"/>
          <p:nvPr/>
        </p:nvSpPr>
        <p:spPr>
          <a:xfrm>
            <a:off x="2593690" y="5170002"/>
            <a:ext cx="2093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geometry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25058-C586-473F-87C9-B5CBCEC411E0}"/>
              </a:ext>
            </a:extLst>
          </p:cNvPr>
          <p:cNvSpPr txBox="1"/>
          <p:nvPr/>
        </p:nvSpPr>
        <p:spPr>
          <a:xfrm>
            <a:off x="5656513" y="5159996"/>
            <a:ext cx="2093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318081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13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Pipeline (2)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0F4FC2-9F24-4A5F-A071-24A7024300E7}"/>
              </a:ext>
            </a:extLst>
          </p:cNvPr>
          <p:cNvGrpSpPr/>
          <p:nvPr/>
        </p:nvGrpSpPr>
        <p:grpSpPr>
          <a:xfrm>
            <a:off x="152400" y="957138"/>
            <a:ext cx="2276875" cy="1298412"/>
            <a:chOff x="152400" y="957138"/>
            <a:chExt cx="2276875" cy="1298412"/>
          </a:xfrm>
        </p:grpSpPr>
        <p:sp>
          <p:nvSpPr>
            <p:cNvPr id="8" name="Google Shape;250;p30">
              <a:extLst>
                <a:ext uri="{FF2B5EF4-FFF2-40B4-BE49-F238E27FC236}">
                  <a16:creationId xmlns:a16="http://schemas.microsoft.com/office/drawing/2014/main" id="{D5A0802E-FBC3-4A5E-8456-615CA1FEBFF7}"/>
                </a:ext>
              </a:extLst>
            </p:cNvPr>
            <p:cNvSpPr txBox="1"/>
            <p:nvPr/>
          </p:nvSpPr>
          <p:spPr>
            <a:xfrm>
              <a:off x="152400" y="1780925"/>
              <a:ext cx="842400" cy="4746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Generate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51;p30">
              <a:extLst>
                <a:ext uri="{FF2B5EF4-FFF2-40B4-BE49-F238E27FC236}">
                  <a16:creationId xmlns:a16="http://schemas.microsoft.com/office/drawing/2014/main" id="{811BC121-30D1-4E36-A96E-CC378F6B4C18}"/>
                </a:ext>
              </a:extLst>
            </p:cNvPr>
            <p:cNvSpPr txBox="1"/>
            <p:nvPr/>
          </p:nvSpPr>
          <p:spPr>
            <a:xfrm>
              <a:off x="1542925" y="957138"/>
              <a:ext cx="776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Scene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52;p30">
              <a:extLst>
                <a:ext uri="{FF2B5EF4-FFF2-40B4-BE49-F238E27FC236}">
                  <a16:creationId xmlns:a16="http://schemas.microsoft.com/office/drawing/2014/main" id="{4BAB1A12-0BCD-4364-BCC9-EC849848A0C1}"/>
                </a:ext>
              </a:extLst>
            </p:cNvPr>
            <p:cNvSpPr txBox="1"/>
            <p:nvPr/>
          </p:nvSpPr>
          <p:spPr>
            <a:xfrm>
              <a:off x="1432975" y="1780950"/>
              <a:ext cx="996300" cy="4746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Intersection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" name="Google Shape;253;p30">
              <a:extLst>
                <a:ext uri="{FF2B5EF4-FFF2-40B4-BE49-F238E27FC236}">
                  <a16:creationId xmlns:a16="http://schemas.microsoft.com/office/drawing/2014/main" id="{C6DC9D53-B2B0-4228-A7BA-F7BB57A7349A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>
              <a:off x="994800" y="2018225"/>
              <a:ext cx="438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254;p30">
              <a:extLst>
                <a:ext uri="{FF2B5EF4-FFF2-40B4-BE49-F238E27FC236}">
                  <a16:creationId xmlns:a16="http://schemas.microsoft.com/office/drawing/2014/main" id="{9A6FA95F-F43B-4626-98E3-9051D5FA1E95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>
              <a:off x="1931125" y="1431738"/>
              <a:ext cx="0" cy="349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" name="Google Shape;255;p30">
              <a:extLst>
                <a:ext uri="{FF2B5EF4-FFF2-40B4-BE49-F238E27FC236}">
                  <a16:creationId xmlns:a16="http://schemas.microsoft.com/office/drawing/2014/main" id="{B9A15D9E-1D03-4D3F-8CC8-0730BB070EBB}"/>
                </a:ext>
              </a:extLst>
            </p:cNvPr>
            <p:cNvSpPr txBox="1"/>
            <p:nvPr/>
          </p:nvSpPr>
          <p:spPr>
            <a:xfrm>
              <a:off x="994788" y="1709875"/>
              <a:ext cx="438182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 dirty="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2C0DF6E2-E4D3-401B-950F-F23A0A902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61" y="3298321"/>
            <a:ext cx="2483729" cy="18242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B35815C-DD4B-4869-86E6-F45FFEE81489}"/>
              </a:ext>
            </a:extLst>
          </p:cNvPr>
          <p:cNvGrpSpPr/>
          <p:nvPr/>
        </p:nvGrpSpPr>
        <p:grpSpPr>
          <a:xfrm>
            <a:off x="2873575" y="3027715"/>
            <a:ext cx="2186326" cy="1910462"/>
            <a:chOff x="2873575" y="3027715"/>
            <a:chExt cx="2186326" cy="19104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FD9402-14DC-49E2-BABE-B009322A3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575" y="3027715"/>
              <a:ext cx="2186326" cy="191046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18BB36-35E7-4571-BA7B-9116F77EC430}"/>
                </a:ext>
              </a:extLst>
            </p:cNvPr>
            <p:cNvSpPr/>
            <p:nvPr/>
          </p:nvSpPr>
          <p:spPr>
            <a:xfrm>
              <a:off x="3108265" y="3070020"/>
              <a:ext cx="1091717" cy="6049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7DE82D-FD52-4A35-A6F3-88DBCD51B38B}"/>
                </a:ext>
              </a:extLst>
            </p:cNvPr>
            <p:cNvSpPr/>
            <p:nvPr/>
          </p:nvSpPr>
          <p:spPr>
            <a:xfrm>
              <a:off x="3553295" y="3573919"/>
              <a:ext cx="66059" cy="255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E4BDC4E-475B-4CBE-8E32-CEA4632220A3}"/>
              </a:ext>
            </a:extLst>
          </p:cNvPr>
          <p:cNvSpPr txBox="1"/>
          <p:nvPr/>
        </p:nvSpPr>
        <p:spPr>
          <a:xfrm>
            <a:off x="4335577" y="4722733"/>
            <a:ext cx="2093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https://www.scratchapixel.com/</a:t>
            </a:r>
          </a:p>
        </p:txBody>
      </p:sp>
    </p:spTree>
    <p:extLst>
      <p:ext uri="{BB962C8B-B14F-4D97-AF65-F5344CB8AC3E}">
        <p14:creationId xmlns:p14="http://schemas.microsoft.com/office/powerpoint/2010/main" val="299574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14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Pipeline (3)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603724-5E67-43E5-938C-0BED4A176997}"/>
              </a:ext>
            </a:extLst>
          </p:cNvPr>
          <p:cNvGrpSpPr/>
          <p:nvPr/>
        </p:nvGrpSpPr>
        <p:grpSpPr>
          <a:xfrm>
            <a:off x="152400" y="957138"/>
            <a:ext cx="4095725" cy="1720912"/>
            <a:chOff x="152400" y="957138"/>
            <a:chExt cx="4095725" cy="1720912"/>
          </a:xfrm>
        </p:grpSpPr>
        <p:sp>
          <p:nvSpPr>
            <p:cNvPr id="15" name="Google Shape;263;p31">
              <a:extLst>
                <a:ext uri="{FF2B5EF4-FFF2-40B4-BE49-F238E27FC236}">
                  <a16:creationId xmlns:a16="http://schemas.microsoft.com/office/drawing/2014/main" id="{9A96EB4F-CF89-43D9-B15D-CAD3C160A9BF}"/>
                </a:ext>
              </a:extLst>
            </p:cNvPr>
            <p:cNvSpPr txBox="1"/>
            <p:nvPr/>
          </p:nvSpPr>
          <p:spPr>
            <a:xfrm>
              <a:off x="152400" y="1780925"/>
              <a:ext cx="842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Generate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64;p31">
              <a:extLst>
                <a:ext uri="{FF2B5EF4-FFF2-40B4-BE49-F238E27FC236}">
                  <a16:creationId xmlns:a16="http://schemas.microsoft.com/office/drawing/2014/main" id="{825ACD53-12CD-4E90-A13A-DF8ADD38C780}"/>
                </a:ext>
              </a:extLst>
            </p:cNvPr>
            <p:cNvSpPr txBox="1"/>
            <p:nvPr/>
          </p:nvSpPr>
          <p:spPr>
            <a:xfrm>
              <a:off x="1542925" y="957138"/>
              <a:ext cx="776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Scene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65;p31">
              <a:extLst>
                <a:ext uri="{FF2B5EF4-FFF2-40B4-BE49-F238E27FC236}">
                  <a16:creationId xmlns:a16="http://schemas.microsoft.com/office/drawing/2014/main" id="{9BF6F8A8-FDE8-48D2-BCCE-D9CB540EE94E}"/>
                </a:ext>
              </a:extLst>
            </p:cNvPr>
            <p:cNvSpPr txBox="1"/>
            <p:nvPr/>
          </p:nvSpPr>
          <p:spPr>
            <a:xfrm>
              <a:off x="1432975" y="1780950"/>
              <a:ext cx="9963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Intersection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" name="Google Shape;266;p31">
              <a:extLst>
                <a:ext uri="{FF2B5EF4-FFF2-40B4-BE49-F238E27FC236}">
                  <a16:creationId xmlns:a16="http://schemas.microsoft.com/office/drawing/2014/main" id="{A3A22188-0E5C-464D-9C0E-1DDE741C8C5E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>
              <a:off x="994800" y="2018225"/>
              <a:ext cx="438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267;p31">
              <a:extLst>
                <a:ext uri="{FF2B5EF4-FFF2-40B4-BE49-F238E27FC236}">
                  <a16:creationId xmlns:a16="http://schemas.microsoft.com/office/drawing/2014/main" id="{EFF7CB0E-2223-4D6A-BF24-A64DD8C63514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>
              <a:off x="1931125" y="1431738"/>
              <a:ext cx="0" cy="349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268;p31">
              <a:extLst>
                <a:ext uri="{FF2B5EF4-FFF2-40B4-BE49-F238E27FC236}">
                  <a16:creationId xmlns:a16="http://schemas.microsoft.com/office/drawing/2014/main" id="{696BA42F-3ED5-4C84-924F-D2F43C498532}"/>
                </a:ext>
              </a:extLst>
            </p:cNvPr>
            <p:cNvSpPr txBox="1"/>
            <p:nvPr/>
          </p:nvSpPr>
          <p:spPr>
            <a:xfrm>
              <a:off x="3685625" y="2203450"/>
              <a:ext cx="562500" cy="4746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69;p31">
              <a:extLst>
                <a:ext uri="{FF2B5EF4-FFF2-40B4-BE49-F238E27FC236}">
                  <a16:creationId xmlns:a16="http://schemas.microsoft.com/office/drawing/2014/main" id="{43E1F61A-E92F-47F9-AAE4-AA460237ED4C}"/>
                </a:ext>
              </a:extLst>
            </p:cNvPr>
            <p:cNvSpPr txBox="1"/>
            <p:nvPr/>
          </p:nvSpPr>
          <p:spPr>
            <a:xfrm>
              <a:off x="3685625" y="1369050"/>
              <a:ext cx="562500" cy="4746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70;p31">
              <a:extLst>
                <a:ext uri="{FF2B5EF4-FFF2-40B4-BE49-F238E27FC236}">
                  <a16:creationId xmlns:a16="http://schemas.microsoft.com/office/drawing/2014/main" id="{8561AF78-6243-4093-B0DC-3151BB7808E8}"/>
                </a:ext>
              </a:extLst>
            </p:cNvPr>
            <p:cNvSpPr/>
            <p:nvPr/>
          </p:nvSpPr>
          <p:spPr>
            <a:xfrm>
              <a:off x="2674050" y="1697700"/>
              <a:ext cx="690600" cy="641100"/>
            </a:xfrm>
            <a:prstGeom prst="flowChartDecision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;p31">
              <a:extLst>
                <a:ext uri="{FF2B5EF4-FFF2-40B4-BE49-F238E27FC236}">
                  <a16:creationId xmlns:a16="http://schemas.microsoft.com/office/drawing/2014/main" id="{98BF9267-11F9-469F-8E70-55F2E057886A}"/>
                </a:ext>
              </a:extLst>
            </p:cNvPr>
            <p:cNvSpPr txBox="1"/>
            <p:nvPr/>
          </p:nvSpPr>
          <p:spPr>
            <a:xfrm>
              <a:off x="2777838" y="1851725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272;p31">
              <a:extLst>
                <a:ext uri="{FF2B5EF4-FFF2-40B4-BE49-F238E27FC236}">
                  <a16:creationId xmlns:a16="http://schemas.microsoft.com/office/drawing/2014/main" id="{B56E33D8-3408-400D-BA5D-1D17AAA1A6D6}"/>
                </a:ext>
              </a:extLst>
            </p:cNvPr>
            <p:cNvCxnSpPr>
              <a:stCxn id="17" idx="3"/>
              <a:endCxn id="22" idx="1"/>
            </p:cNvCxnSpPr>
            <p:nvPr/>
          </p:nvCxnSpPr>
          <p:spPr>
            <a:xfrm>
              <a:off x="2429275" y="2018250"/>
              <a:ext cx="244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273;p31">
              <a:extLst>
                <a:ext uri="{FF2B5EF4-FFF2-40B4-BE49-F238E27FC236}">
                  <a16:creationId xmlns:a16="http://schemas.microsoft.com/office/drawing/2014/main" id="{1BC6A476-4DFE-48D6-8F9A-D7DE50DEBC53}"/>
                </a:ext>
              </a:extLst>
            </p:cNvPr>
            <p:cNvSpPr txBox="1"/>
            <p:nvPr/>
          </p:nvSpPr>
          <p:spPr>
            <a:xfrm>
              <a:off x="994788" y="1709875"/>
              <a:ext cx="438181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 dirty="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" name="Google Shape;274;p31">
              <a:extLst>
                <a:ext uri="{FF2B5EF4-FFF2-40B4-BE49-F238E27FC236}">
                  <a16:creationId xmlns:a16="http://schemas.microsoft.com/office/drawing/2014/main" id="{42F9BD3A-C657-4C11-A407-4F2A01F7F85D}"/>
                </a:ext>
              </a:extLst>
            </p:cNvPr>
            <p:cNvCxnSpPr>
              <a:stCxn id="21" idx="1"/>
              <a:endCxn id="22" idx="3"/>
            </p:cNvCxnSpPr>
            <p:nvPr/>
          </p:nvCxnSpPr>
          <p:spPr>
            <a:xfrm flipH="1">
              <a:off x="3364625" y="1606350"/>
              <a:ext cx="321000" cy="4119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27" name="Google Shape;275;p31">
              <a:extLst>
                <a:ext uri="{FF2B5EF4-FFF2-40B4-BE49-F238E27FC236}">
                  <a16:creationId xmlns:a16="http://schemas.microsoft.com/office/drawing/2014/main" id="{F120F414-B38E-412A-B2CA-C3BC1A19D399}"/>
                </a:ext>
              </a:extLst>
            </p:cNvPr>
            <p:cNvCxnSpPr>
              <a:stCxn id="20" idx="1"/>
              <a:endCxn id="22" idx="3"/>
            </p:cNvCxnSpPr>
            <p:nvPr/>
          </p:nvCxnSpPr>
          <p:spPr>
            <a:xfrm rot="10800000">
              <a:off x="3364625" y="2018350"/>
              <a:ext cx="321000" cy="4224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14B9D057-CF67-43F7-B839-FF7934EC7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61" y="2986048"/>
            <a:ext cx="3020429" cy="2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0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15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Pipeline (4)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896270-4F8F-43F7-BC88-D48FEB100C36}"/>
              </a:ext>
            </a:extLst>
          </p:cNvPr>
          <p:cNvGrpSpPr/>
          <p:nvPr/>
        </p:nvGrpSpPr>
        <p:grpSpPr>
          <a:xfrm>
            <a:off x="152400" y="957138"/>
            <a:ext cx="5201200" cy="2205162"/>
            <a:chOff x="152400" y="957138"/>
            <a:chExt cx="5201200" cy="2205162"/>
          </a:xfrm>
        </p:grpSpPr>
        <p:sp>
          <p:nvSpPr>
            <p:cNvPr id="29" name="Google Shape;280;p32">
              <a:extLst>
                <a:ext uri="{FF2B5EF4-FFF2-40B4-BE49-F238E27FC236}">
                  <a16:creationId xmlns:a16="http://schemas.microsoft.com/office/drawing/2014/main" id="{CF2B4C21-F2EB-497C-B53E-E5759ED7D324}"/>
                </a:ext>
              </a:extLst>
            </p:cNvPr>
            <p:cNvSpPr/>
            <p:nvPr/>
          </p:nvSpPr>
          <p:spPr>
            <a:xfrm>
              <a:off x="4500725" y="1697700"/>
              <a:ext cx="690600" cy="641100"/>
            </a:xfrm>
            <a:prstGeom prst="flowChartDecision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4;p32">
              <a:extLst>
                <a:ext uri="{FF2B5EF4-FFF2-40B4-BE49-F238E27FC236}">
                  <a16:creationId xmlns:a16="http://schemas.microsoft.com/office/drawing/2014/main" id="{5294E7CD-D438-465E-9005-15594AE46517}"/>
                </a:ext>
              </a:extLst>
            </p:cNvPr>
            <p:cNvSpPr txBox="1"/>
            <p:nvPr/>
          </p:nvSpPr>
          <p:spPr>
            <a:xfrm>
              <a:off x="152400" y="1780925"/>
              <a:ext cx="842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Generate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85;p32">
              <a:extLst>
                <a:ext uri="{FF2B5EF4-FFF2-40B4-BE49-F238E27FC236}">
                  <a16:creationId xmlns:a16="http://schemas.microsoft.com/office/drawing/2014/main" id="{7CD06E1D-7DAA-42CD-9CE8-848C572076EF}"/>
                </a:ext>
              </a:extLst>
            </p:cNvPr>
            <p:cNvSpPr txBox="1"/>
            <p:nvPr/>
          </p:nvSpPr>
          <p:spPr>
            <a:xfrm>
              <a:off x="1542925" y="957138"/>
              <a:ext cx="776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Scene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86;p32">
              <a:extLst>
                <a:ext uri="{FF2B5EF4-FFF2-40B4-BE49-F238E27FC236}">
                  <a16:creationId xmlns:a16="http://schemas.microsoft.com/office/drawing/2014/main" id="{C0873BC5-FD07-4404-A03D-8AB50126B976}"/>
                </a:ext>
              </a:extLst>
            </p:cNvPr>
            <p:cNvSpPr txBox="1"/>
            <p:nvPr/>
          </p:nvSpPr>
          <p:spPr>
            <a:xfrm>
              <a:off x="1432975" y="1780950"/>
              <a:ext cx="996300" cy="4746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Intersection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" name="Google Shape;287;p32">
              <a:extLst>
                <a:ext uri="{FF2B5EF4-FFF2-40B4-BE49-F238E27FC236}">
                  <a16:creationId xmlns:a16="http://schemas.microsoft.com/office/drawing/2014/main" id="{585AEBBF-D5E9-472E-A8D1-D81899D0264C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>
            <a:xfrm>
              <a:off x="994800" y="2018225"/>
              <a:ext cx="438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288;p32">
              <a:extLst>
                <a:ext uri="{FF2B5EF4-FFF2-40B4-BE49-F238E27FC236}">
                  <a16:creationId xmlns:a16="http://schemas.microsoft.com/office/drawing/2014/main" id="{438D24BD-D7B6-4023-8C5F-7BCB37A5CA42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1931125" y="1431738"/>
              <a:ext cx="0" cy="349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289;p32">
              <a:extLst>
                <a:ext uri="{FF2B5EF4-FFF2-40B4-BE49-F238E27FC236}">
                  <a16:creationId xmlns:a16="http://schemas.microsoft.com/office/drawing/2014/main" id="{11C78BFC-2F0A-462E-9C0C-E547F3A134ED}"/>
                </a:ext>
              </a:extLst>
            </p:cNvPr>
            <p:cNvSpPr txBox="1"/>
            <p:nvPr/>
          </p:nvSpPr>
          <p:spPr>
            <a:xfrm>
              <a:off x="3685625" y="2203450"/>
              <a:ext cx="5625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90;p32">
              <a:extLst>
                <a:ext uri="{FF2B5EF4-FFF2-40B4-BE49-F238E27FC236}">
                  <a16:creationId xmlns:a16="http://schemas.microsoft.com/office/drawing/2014/main" id="{5C8863C0-823C-46B7-B44B-BAE9B10CD4B7}"/>
                </a:ext>
              </a:extLst>
            </p:cNvPr>
            <p:cNvSpPr txBox="1"/>
            <p:nvPr/>
          </p:nvSpPr>
          <p:spPr>
            <a:xfrm>
              <a:off x="3685625" y="1369050"/>
              <a:ext cx="5625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91;p32">
              <a:extLst>
                <a:ext uri="{FF2B5EF4-FFF2-40B4-BE49-F238E27FC236}">
                  <a16:creationId xmlns:a16="http://schemas.microsoft.com/office/drawing/2014/main" id="{0AC67166-426A-43F9-8D29-3FE55C0749F1}"/>
                </a:ext>
              </a:extLst>
            </p:cNvPr>
            <p:cNvSpPr/>
            <p:nvPr/>
          </p:nvSpPr>
          <p:spPr>
            <a:xfrm>
              <a:off x="2674050" y="1697700"/>
              <a:ext cx="690600" cy="641100"/>
            </a:xfrm>
            <a:prstGeom prst="flowChartDecision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2;p32">
              <a:extLst>
                <a:ext uri="{FF2B5EF4-FFF2-40B4-BE49-F238E27FC236}">
                  <a16:creationId xmlns:a16="http://schemas.microsoft.com/office/drawing/2014/main" id="{F9A503A2-E6EB-46E2-916F-CF99DB0A6A02}"/>
                </a:ext>
              </a:extLst>
            </p:cNvPr>
            <p:cNvSpPr txBox="1"/>
            <p:nvPr/>
          </p:nvSpPr>
          <p:spPr>
            <a:xfrm>
              <a:off x="2777838" y="1851725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Google Shape;293;p32">
              <a:extLst>
                <a:ext uri="{FF2B5EF4-FFF2-40B4-BE49-F238E27FC236}">
                  <a16:creationId xmlns:a16="http://schemas.microsoft.com/office/drawing/2014/main" id="{0EEF7FEE-6E12-4CDB-8719-66E27A7CBEE6}"/>
                </a:ext>
              </a:extLst>
            </p:cNvPr>
            <p:cNvCxnSpPr>
              <a:stCxn id="32" idx="3"/>
              <a:endCxn id="37" idx="1"/>
            </p:cNvCxnSpPr>
            <p:nvPr/>
          </p:nvCxnSpPr>
          <p:spPr>
            <a:xfrm>
              <a:off x="2429275" y="2018250"/>
              <a:ext cx="244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" name="Google Shape;294;p32">
              <a:extLst>
                <a:ext uri="{FF2B5EF4-FFF2-40B4-BE49-F238E27FC236}">
                  <a16:creationId xmlns:a16="http://schemas.microsoft.com/office/drawing/2014/main" id="{CF523114-D655-40FC-AC0C-B58C5AD5CFEE}"/>
                </a:ext>
              </a:extLst>
            </p:cNvPr>
            <p:cNvSpPr txBox="1"/>
            <p:nvPr/>
          </p:nvSpPr>
          <p:spPr>
            <a:xfrm>
              <a:off x="994788" y="1709875"/>
              <a:ext cx="438182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 dirty="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95;p32">
              <a:extLst>
                <a:ext uri="{FF2B5EF4-FFF2-40B4-BE49-F238E27FC236}">
                  <a16:creationId xmlns:a16="http://schemas.microsoft.com/office/drawing/2014/main" id="{CD7E0A75-6965-4A5E-AF7E-80DD60F4BAF8}"/>
                </a:ext>
              </a:extLst>
            </p:cNvPr>
            <p:cNvSpPr txBox="1"/>
            <p:nvPr/>
          </p:nvSpPr>
          <p:spPr>
            <a:xfrm>
              <a:off x="3261313" y="2829300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" name="Google Shape;296;p32">
              <a:extLst>
                <a:ext uri="{FF2B5EF4-FFF2-40B4-BE49-F238E27FC236}">
                  <a16:creationId xmlns:a16="http://schemas.microsoft.com/office/drawing/2014/main" id="{2D05F32B-314D-4B6C-988E-2AD5D887D93C}"/>
                </a:ext>
              </a:extLst>
            </p:cNvPr>
            <p:cNvCxnSpPr>
              <a:stCxn id="32" idx="2"/>
              <a:endCxn id="29" idx="2"/>
            </p:cNvCxnSpPr>
            <p:nvPr/>
          </p:nvCxnSpPr>
          <p:spPr>
            <a:xfrm rot="-5400000" flipH="1">
              <a:off x="3346825" y="839850"/>
              <a:ext cx="83400" cy="2914800"/>
            </a:xfrm>
            <a:prstGeom prst="bentConnector3">
              <a:avLst>
                <a:gd name="adj1" fmla="val 75410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43" name="Google Shape;297;p32">
              <a:extLst>
                <a:ext uri="{FF2B5EF4-FFF2-40B4-BE49-F238E27FC236}">
                  <a16:creationId xmlns:a16="http://schemas.microsoft.com/office/drawing/2014/main" id="{35944C27-6DE6-47FF-B027-1CE72607F874}"/>
                </a:ext>
              </a:extLst>
            </p:cNvPr>
            <p:cNvCxnSpPr>
              <a:stCxn id="36" idx="3"/>
              <a:endCxn id="29" idx="1"/>
            </p:cNvCxnSpPr>
            <p:nvPr/>
          </p:nvCxnSpPr>
          <p:spPr>
            <a:xfrm>
              <a:off x="4248125" y="1606350"/>
              <a:ext cx="252600" cy="411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298;p32">
              <a:extLst>
                <a:ext uri="{FF2B5EF4-FFF2-40B4-BE49-F238E27FC236}">
                  <a16:creationId xmlns:a16="http://schemas.microsoft.com/office/drawing/2014/main" id="{E166231E-340F-480D-AEE3-8C99006E2CC9}"/>
                </a:ext>
              </a:extLst>
            </p:cNvPr>
            <p:cNvCxnSpPr>
              <a:stCxn id="35" idx="3"/>
              <a:endCxn id="29" idx="1"/>
            </p:cNvCxnSpPr>
            <p:nvPr/>
          </p:nvCxnSpPr>
          <p:spPr>
            <a:xfrm rot="10800000" flipH="1">
              <a:off x="4248125" y="2018350"/>
              <a:ext cx="252600" cy="422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299;p32">
              <a:extLst>
                <a:ext uri="{FF2B5EF4-FFF2-40B4-BE49-F238E27FC236}">
                  <a16:creationId xmlns:a16="http://schemas.microsoft.com/office/drawing/2014/main" id="{194C52EA-5CA6-48BC-A38F-E0D6CCB4939C}"/>
                </a:ext>
              </a:extLst>
            </p:cNvPr>
            <p:cNvCxnSpPr>
              <a:stCxn id="36" idx="1"/>
              <a:endCxn id="37" idx="3"/>
            </p:cNvCxnSpPr>
            <p:nvPr/>
          </p:nvCxnSpPr>
          <p:spPr>
            <a:xfrm flipH="1">
              <a:off x="3364625" y="1606350"/>
              <a:ext cx="321000" cy="4119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46" name="Google Shape;300;p32">
              <a:extLst>
                <a:ext uri="{FF2B5EF4-FFF2-40B4-BE49-F238E27FC236}">
                  <a16:creationId xmlns:a16="http://schemas.microsoft.com/office/drawing/2014/main" id="{9E05E6DB-5496-4AE9-ABD2-F04147469703}"/>
                </a:ext>
              </a:extLst>
            </p:cNvPr>
            <p:cNvCxnSpPr>
              <a:stCxn id="35" idx="1"/>
              <a:endCxn id="37" idx="3"/>
            </p:cNvCxnSpPr>
            <p:nvPr/>
          </p:nvCxnSpPr>
          <p:spPr>
            <a:xfrm rot="10800000">
              <a:off x="3364625" y="2018350"/>
              <a:ext cx="321000" cy="4224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7" name="Google Shape;301;p32">
              <a:extLst>
                <a:ext uri="{FF2B5EF4-FFF2-40B4-BE49-F238E27FC236}">
                  <a16:creationId xmlns:a16="http://schemas.microsoft.com/office/drawing/2014/main" id="{36E6EADF-8356-48DA-95FC-67BA669C74E7}"/>
                </a:ext>
              </a:extLst>
            </p:cNvPr>
            <p:cNvSpPr txBox="1"/>
            <p:nvPr/>
          </p:nvSpPr>
          <p:spPr>
            <a:xfrm>
              <a:off x="4564875" y="1851725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End?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302;p32">
              <a:extLst>
                <a:ext uri="{FF2B5EF4-FFF2-40B4-BE49-F238E27FC236}">
                  <a16:creationId xmlns:a16="http://schemas.microsoft.com/office/drawing/2014/main" id="{67A1CCD7-E6EC-4B94-8ABF-6C6803705E9A}"/>
                </a:ext>
              </a:extLst>
            </p:cNvPr>
            <p:cNvSpPr txBox="1"/>
            <p:nvPr/>
          </p:nvSpPr>
          <p:spPr>
            <a:xfrm>
              <a:off x="4791100" y="2403500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E72501E-C59C-4464-9F2F-06084D1E3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93" y="3151171"/>
            <a:ext cx="2123297" cy="21091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D0EB1D3E-0FF0-4A05-9FAC-FAFB04125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28" y="3517333"/>
            <a:ext cx="2123297" cy="17464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910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16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Pipeline (5)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2543B5-4567-4678-BAC6-1F1450893830}"/>
              </a:ext>
            </a:extLst>
          </p:cNvPr>
          <p:cNvGrpSpPr/>
          <p:nvPr/>
        </p:nvGrpSpPr>
        <p:grpSpPr>
          <a:xfrm>
            <a:off x="152400" y="957138"/>
            <a:ext cx="6550200" cy="2205162"/>
            <a:chOff x="152400" y="957138"/>
            <a:chExt cx="6550200" cy="2205162"/>
          </a:xfrm>
        </p:grpSpPr>
        <p:sp>
          <p:nvSpPr>
            <p:cNvPr id="27" name="Google Shape;307;p33">
              <a:extLst>
                <a:ext uri="{FF2B5EF4-FFF2-40B4-BE49-F238E27FC236}">
                  <a16:creationId xmlns:a16="http://schemas.microsoft.com/office/drawing/2014/main" id="{7F30BC79-2E2F-44CF-B081-8E67B1F7D6A7}"/>
                </a:ext>
              </a:extLst>
            </p:cNvPr>
            <p:cNvSpPr/>
            <p:nvPr/>
          </p:nvSpPr>
          <p:spPr>
            <a:xfrm>
              <a:off x="4500725" y="1697700"/>
              <a:ext cx="690600" cy="641100"/>
            </a:xfrm>
            <a:prstGeom prst="flowChartDecision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1;p33">
              <a:extLst>
                <a:ext uri="{FF2B5EF4-FFF2-40B4-BE49-F238E27FC236}">
                  <a16:creationId xmlns:a16="http://schemas.microsoft.com/office/drawing/2014/main" id="{523F3925-9867-4FDC-BA26-B7EDACA52CD3}"/>
                </a:ext>
              </a:extLst>
            </p:cNvPr>
            <p:cNvSpPr txBox="1"/>
            <p:nvPr/>
          </p:nvSpPr>
          <p:spPr>
            <a:xfrm>
              <a:off x="152400" y="1780925"/>
              <a:ext cx="842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Generate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312;p33">
              <a:extLst>
                <a:ext uri="{FF2B5EF4-FFF2-40B4-BE49-F238E27FC236}">
                  <a16:creationId xmlns:a16="http://schemas.microsoft.com/office/drawing/2014/main" id="{A6F6B68F-0D22-413D-9CCB-E24A48B7BA5A}"/>
                </a:ext>
              </a:extLst>
            </p:cNvPr>
            <p:cNvSpPr txBox="1"/>
            <p:nvPr/>
          </p:nvSpPr>
          <p:spPr>
            <a:xfrm>
              <a:off x="1542925" y="957138"/>
              <a:ext cx="776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Scene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313;p33">
              <a:extLst>
                <a:ext uri="{FF2B5EF4-FFF2-40B4-BE49-F238E27FC236}">
                  <a16:creationId xmlns:a16="http://schemas.microsoft.com/office/drawing/2014/main" id="{7483484D-E6B7-417D-B782-1B67AF639DE1}"/>
                </a:ext>
              </a:extLst>
            </p:cNvPr>
            <p:cNvSpPr txBox="1"/>
            <p:nvPr/>
          </p:nvSpPr>
          <p:spPr>
            <a:xfrm>
              <a:off x="1432975" y="1780950"/>
              <a:ext cx="9963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Intersection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" name="Google Shape;314;p33">
              <a:extLst>
                <a:ext uri="{FF2B5EF4-FFF2-40B4-BE49-F238E27FC236}">
                  <a16:creationId xmlns:a16="http://schemas.microsoft.com/office/drawing/2014/main" id="{80ABCAF8-7CFA-4869-B078-0879056C19FF}"/>
                </a:ext>
              </a:extLst>
            </p:cNvPr>
            <p:cNvCxnSpPr>
              <a:stCxn id="49" idx="3"/>
              <a:endCxn id="51" idx="1"/>
            </p:cNvCxnSpPr>
            <p:nvPr/>
          </p:nvCxnSpPr>
          <p:spPr>
            <a:xfrm>
              <a:off x="994800" y="2018225"/>
              <a:ext cx="438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3" name="Google Shape;315;p33">
              <a:extLst>
                <a:ext uri="{FF2B5EF4-FFF2-40B4-BE49-F238E27FC236}">
                  <a16:creationId xmlns:a16="http://schemas.microsoft.com/office/drawing/2014/main" id="{4A1DC793-3C2D-443C-99E6-F9DE8413573A}"/>
                </a:ext>
              </a:extLst>
            </p:cNvPr>
            <p:cNvCxnSpPr>
              <a:stCxn id="50" idx="2"/>
              <a:endCxn id="51" idx="0"/>
            </p:cNvCxnSpPr>
            <p:nvPr/>
          </p:nvCxnSpPr>
          <p:spPr>
            <a:xfrm>
              <a:off x="1931125" y="1431738"/>
              <a:ext cx="0" cy="349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4" name="Google Shape;316;p33">
              <a:extLst>
                <a:ext uri="{FF2B5EF4-FFF2-40B4-BE49-F238E27FC236}">
                  <a16:creationId xmlns:a16="http://schemas.microsoft.com/office/drawing/2014/main" id="{23D167CE-8DE6-4B4C-94B8-5CC3238B88C7}"/>
                </a:ext>
              </a:extLst>
            </p:cNvPr>
            <p:cNvSpPr txBox="1"/>
            <p:nvPr/>
          </p:nvSpPr>
          <p:spPr>
            <a:xfrm>
              <a:off x="3685625" y="2203450"/>
              <a:ext cx="5625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317;p33">
              <a:extLst>
                <a:ext uri="{FF2B5EF4-FFF2-40B4-BE49-F238E27FC236}">
                  <a16:creationId xmlns:a16="http://schemas.microsoft.com/office/drawing/2014/main" id="{12708E44-51CB-4C83-ADD2-1DC47B1DCE8F}"/>
                </a:ext>
              </a:extLst>
            </p:cNvPr>
            <p:cNvSpPr txBox="1"/>
            <p:nvPr/>
          </p:nvSpPr>
          <p:spPr>
            <a:xfrm>
              <a:off x="3685625" y="1369050"/>
              <a:ext cx="5625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318;p33">
              <a:extLst>
                <a:ext uri="{FF2B5EF4-FFF2-40B4-BE49-F238E27FC236}">
                  <a16:creationId xmlns:a16="http://schemas.microsoft.com/office/drawing/2014/main" id="{83257C64-0625-4D42-A84B-8E19B38FD9CB}"/>
                </a:ext>
              </a:extLst>
            </p:cNvPr>
            <p:cNvSpPr/>
            <p:nvPr/>
          </p:nvSpPr>
          <p:spPr>
            <a:xfrm>
              <a:off x="2674050" y="1697700"/>
              <a:ext cx="690600" cy="641100"/>
            </a:xfrm>
            <a:prstGeom prst="flowChartDecision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9;p33">
              <a:extLst>
                <a:ext uri="{FF2B5EF4-FFF2-40B4-BE49-F238E27FC236}">
                  <a16:creationId xmlns:a16="http://schemas.microsoft.com/office/drawing/2014/main" id="{C6CC5BD3-9706-4A59-87FE-E85ADF4072DE}"/>
                </a:ext>
              </a:extLst>
            </p:cNvPr>
            <p:cNvSpPr txBox="1"/>
            <p:nvPr/>
          </p:nvSpPr>
          <p:spPr>
            <a:xfrm>
              <a:off x="5566500" y="1780925"/>
              <a:ext cx="1136100" cy="4746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Accumulation Buffer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20;p33">
              <a:extLst>
                <a:ext uri="{FF2B5EF4-FFF2-40B4-BE49-F238E27FC236}">
                  <a16:creationId xmlns:a16="http://schemas.microsoft.com/office/drawing/2014/main" id="{70AB16C5-CCB5-4053-9494-07FC63AE09A0}"/>
                </a:ext>
              </a:extLst>
            </p:cNvPr>
            <p:cNvSpPr txBox="1"/>
            <p:nvPr/>
          </p:nvSpPr>
          <p:spPr>
            <a:xfrm>
              <a:off x="2777838" y="1851725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" name="Google Shape;321;p33">
              <a:extLst>
                <a:ext uri="{FF2B5EF4-FFF2-40B4-BE49-F238E27FC236}">
                  <a16:creationId xmlns:a16="http://schemas.microsoft.com/office/drawing/2014/main" id="{02170F09-B75E-409D-908C-9931A4B3E333}"/>
                </a:ext>
              </a:extLst>
            </p:cNvPr>
            <p:cNvCxnSpPr>
              <a:stCxn id="51" idx="3"/>
              <a:endCxn id="56" idx="1"/>
            </p:cNvCxnSpPr>
            <p:nvPr/>
          </p:nvCxnSpPr>
          <p:spPr>
            <a:xfrm>
              <a:off x="2429275" y="2018250"/>
              <a:ext cx="244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0" name="Google Shape;322;p33">
              <a:extLst>
                <a:ext uri="{FF2B5EF4-FFF2-40B4-BE49-F238E27FC236}">
                  <a16:creationId xmlns:a16="http://schemas.microsoft.com/office/drawing/2014/main" id="{CA4934B5-E2C2-4FB2-B3C5-439AF21D1D91}"/>
                </a:ext>
              </a:extLst>
            </p:cNvPr>
            <p:cNvSpPr txBox="1"/>
            <p:nvPr/>
          </p:nvSpPr>
          <p:spPr>
            <a:xfrm>
              <a:off x="994788" y="1709875"/>
              <a:ext cx="43818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 dirty="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23;p33">
              <a:extLst>
                <a:ext uri="{FF2B5EF4-FFF2-40B4-BE49-F238E27FC236}">
                  <a16:creationId xmlns:a16="http://schemas.microsoft.com/office/drawing/2014/main" id="{E10A721E-F890-47A9-9A3F-D50A70DB9371}"/>
                </a:ext>
              </a:extLst>
            </p:cNvPr>
            <p:cNvSpPr txBox="1"/>
            <p:nvPr/>
          </p:nvSpPr>
          <p:spPr>
            <a:xfrm>
              <a:off x="3261313" y="2829300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" name="Google Shape;324;p33">
              <a:extLst>
                <a:ext uri="{FF2B5EF4-FFF2-40B4-BE49-F238E27FC236}">
                  <a16:creationId xmlns:a16="http://schemas.microsoft.com/office/drawing/2014/main" id="{3FE596BA-938D-4C57-B62C-312503FE1355}"/>
                </a:ext>
              </a:extLst>
            </p:cNvPr>
            <p:cNvCxnSpPr>
              <a:stCxn id="51" idx="2"/>
              <a:endCxn id="27" idx="2"/>
            </p:cNvCxnSpPr>
            <p:nvPr/>
          </p:nvCxnSpPr>
          <p:spPr>
            <a:xfrm rot="-5400000" flipH="1">
              <a:off x="3346825" y="839850"/>
              <a:ext cx="83400" cy="2914800"/>
            </a:xfrm>
            <a:prstGeom prst="bentConnector3">
              <a:avLst>
                <a:gd name="adj1" fmla="val 75410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63" name="Google Shape;325;p33">
              <a:extLst>
                <a:ext uri="{FF2B5EF4-FFF2-40B4-BE49-F238E27FC236}">
                  <a16:creationId xmlns:a16="http://schemas.microsoft.com/office/drawing/2014/main" id="{1D36CCD1-551C-4EBB-AF21-A1A4CC92AE1A}"/>
                </a:ext>
              </a:extLst>
            </p:cNvPr>
            <p:cNvCxnSpPr>
              <a:stCxn id="55" idx="3"/>
              <a:endCxn id="27" idx="1"/>
            </p:cNvCxnSpPr>
            <p:nvPr/>
          </p:nvCxnSpPr>
          <p:spPr>
            <a:xfrm>
              <a:off x="4248125" y="1606350"/>
              <a:ext cx="252600" cy="411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326;p33">
              <a:extLst>
                <a:ext uri="{FF2B5EF4-FFF2-40B4-BE49-F238E27FC236}">
                  <a16:creationId xmlns:a16="http://schemas.microsoft.com/office/drawing/2014/main" id="{8735AE42-8B36-4EEA-9FCC-E9163EB46178}"/>
                </a:ext>
              </a:extLst>
            </p:cNvPr>
            <p:cNvCxnSpPr>
              <a:stCxn id="54" idx="3"/>
              <a:endCxn id="27" idx="1"/>
            </p:cNvCxnSpPr>
            <p:nvPr/>
          </p:nvCxnSpPr>
          <p:spPr>
            <a:xfrm rot="10800000" flipH="1">
              <a:off x="4248125" y="2018350"/>
              <a:ext cx="252600" cy="422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327;p33">
              <a:extLst>
                <a:ext uri="{FF2B5EF4-FFF2-40B4-BE49-F238E27FC236}">
                  <a16:creationId xmlns:a16="http://schemas.microsoft.com/office/drawing/2014/main" id="{E9775F17-6655-4B3A-B8C1-6084B7470D48}"/>
                </a:ext>
              </a:extLst>
            </p:cNvPr>
            <p:cNvCxnSpPr>
              <a:stCxn id="55" idx="1"/>
              <a:endCxn id="56" idx="3"/>
            </p:cNvCxnSpPr>
            <p:nvPr/>
          </p:nvCxnSpPr>
          <p:spPr>
            <a:xfrm flipH="1">
              <a:off x="3364625" y="1606350"/>
              <a:ext cx="321000" cy="4119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66" name="Google Shape;328;p33">
              <a:extLst>
                <a:ext uri="{FF2B5EF4-FFF2-40B4-BE49-F238E27FC236}">
                  <a16:creationId xmlns:a16="http://schemas.microsoft.com/office/drawing/2014/main" id="{665A79D5-D397-4473-B85D-3BF68442502B}"/>
                </a:ext>
              </a:extLst>
            </p:cNvPr>
            <p:cNvCxnSpPr>
              <a:stCxn id="54" idx="1"/>
              <a:endCxn id="56" idx="3"/>
            </p:cNvCxnSpPr>
            <p:nvPr/>
          </p:nvCxnSpPr>
          <p:spPr>
            <a:xfrm rot="10800000">
              <a:off x="3364625" y="2018350"/>
              <a:ext cx="321000" cy="4224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67" name="Google Shape;329;p33">
              <a:extLst>
                <a:ext uri="{FF2B5EF4-FFF2-40B4-BE49-F238E27FC236}">
                  <a16:creationId xmlns:a16="http://schemas.microsoft.com/office/drawing/2014/main" id="{2A161008-FFCE-426E-82A7-DFCB9024E27F}"/>
                </a:ext>
              </a:extLst>
            </p:cNvPr>
            <p:cNvSpPr txBox="1"/>
            <p:nvPr/>
          </p:nvSpPr>
          <p:spPr>
            <a:xfrm>
              <a:off x="4564875" y="1851725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End?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8" name="Google Shape;330;p33">
              <a:extLst>
                <a:ext uri="{FF2B5EF4-FFF2-40B4-BE49-F238E27FC236}">
                  <a16:creationId xmlns:a16="http://schemas.microsoft.com/office/drawing/2014/main" id="{EA4D7541-474D-4C4C-B9C0-BF1157B80619}"/>
                </a:ext>
              </a:extLst>
            </p:cNvPr>
            <p:cNvCxnSpPr>
              <a:stCxn id="27" idx="3"/>
              <a:endCxn id="57" idx="1"/>
            </p:cNvCxnSpPr>
            <p:nvPr/>
          </p:nvCxnSpPr>
          <p:spPr>
            <a:xfrm>
              <a:off x="5191325" y="2018250"/>
              <a:ext cx="375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331;p33">
              <a:extLst>
                <a:ext uri="{FF2B5EF4-FFF2-40B4-BE49-F238E27FC236}">
                  <a16:creationId xmlns:a16="http://schemas.microsoft.com/office/drawing/2014/main" id="{F51B142C-B018-423B-B708-70C8DE252ED9}"/>
                </a:ext>
              </a:extLst>
            </p:cNvPr>
            <p:cNvSpPr txBox="1"/>
            <p:nvPr/>
          </p:nvSpPr>
          <p:spPr>
            <a:xfrm>
              <a:off x="5059625" y="1709875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32;p33">
              <a:extLst>
                <a:ext uri="{FF2B5EF4-FFF2-40B4-BE49-F238E27FC236}">
                  <a16:creationId xmlns:a16="http://schemas.microsoft.com/office/drawing/2014/main" id="{52CBDE17-75C5-4C28-9E1C-908C134A5AAD}"/>
                </a:ext>
              </a:extLst>
            </p:cNvPr>
            <p:cNvSpPr txBox="1"/>
            <p:nvPr/>
          </p:nvSpPr>
          <p:spPr>
            <a:xfrm>
              <a:off x="4791100" y="2403500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A picture containing wall, dark&#10;&#10;Description automatically generated">
            <a:extLst>
              <a:ext uri="{FF2B5EF4-FFF2-40B4-BE49-F238E27FC236}">
                <a16:creationId xmlns:a16="http://schemas.microsoft.com/office/drawing/2014/main" id="{A8D61102-5C1D-45EE-A885-480C197CB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56" y="3737395"/>
            <a:ext cx="1856034" cy="13920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D830AF7-9BBA-4FEB-B591-CE5DBA1D3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73" y="3737376"/>
            <a:ext cx="1856034" cy="13920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542083-CCC2-4AC0-9955-3F17333ED9C3}"/>
              </a:ext>
            </a:extLst>
          </p:cNvPr>
          <p:cNvSpPr txBox="1"/>
          <p:nvPr/>
        </p:nvSpPr>
        <p:spPr>
          <a:xfrm>
            <a:off x="5087597" y="5150390"/>
            <a:ext cx="2093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Progressive path tracing</a:t>
            </a:r>
          </a:p>
        </p:txBody>
      </p:sp>
    </p:spTree>
    <p:extLst>
      <p:ext uri="{BB962C8B-B14F-4D97-AF65-F5344CB8AC3E}">
        <p14:creationId xmlns:p14="http://schemas.microsoft.com/office/powerpoint/2010/main" val="1098908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17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Pipeline (6)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BA7B73-6DC9-4AD1-A110-A837A86DB08C}"/>
              </a:ext>
            </a:extLst>
          </p:cNvPr>
          <p:cNvGrpSpPr/>
          <p:nvPr/>
        </p:nvGrpSpPr>
        <p:grpSpPr>
          <a:xfrm>
            <a:off x="152400" y="957138"/>
            <a:ext cx="7775988" cy="2205162"/>
            <a:chOff x="152400" y="957138"/>
            <a:chExt cx="7775988" cy="2205162"/>
          </a:xfrm>
        </p:grpSpPr>
        <p:sp>
          <p:nvSpPr>
            <p:cNvPr id="30" name="Google Shape;337;p34">
              <a:extLst>
                <a:ext uri="{FF2B5EF4-FFF2-40B4-BE49-F238E27FC236}">
                  <a16:creationId xmlns:a16="http://schemas.microsoft.com/office/drawing/2014/main" id="{5F54EBC7-F6B6-4EC1-9CAA-6098264053C6}"/>
                </a:ext>
              </a:extLst>
            </p:cNvPr>
            <p:cNvSpPr/>
            <p:nvPr/>
          </p:nvSpPr>
          <p:spPr>
            <a:xfrm>
              <a:off x="4500725" y="1697700"/>
              <a:ext cx="690600" cy="641100"/>
            </a:xfrm>
            <a:prstGeom prst="flowChartDecision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1;p34">
              <a:extLst>
                <a:ext uri="{FF2B5EF4-FFF2-40B4-BE49-F238E27FC236}">
                  <a16:creationId xmlns:a16="http://schemas.microsoft.com/office/drawing/2014/main" id="{0B456F7D-AE1A-467C-8B58-D01A30A65FD4}"/>
                </a:ext>
              </a:extLst>
            </p:cNvPr>
            <p:cNvSpPr txBox="1"/>
            <p:nvPr/>
          </p:nvSpPr>
          <p:spPr>
            <a:xfrm>
              <a:off x="152400" y="1780925"/>
              <a:ext cx="842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Generate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42;p34">
              <a:extLst>
                <a:ext uri="{FF2B5EF4-FFF2-40B4-BE49-F238E27FC236}">
                  <a16:creationId xmlns:a16="http://schemas.microsoft.com/office/drawing/2014/main" id="{10903BBC-A3F7-485C-A1D9-655F444EF30C}"/>
                </a:ext>
              </a:extLst>
            </p:cNvPr>
            <p:cNvSpPr txBox="1"/>
            <p:nvPr/>
          </p:nvSpPr>
          <p:spPr>
            <a:xfrm>
              <a:off x="1542925" y="957138"/>
              <a:ext cx="776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Scene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43;p34">
              <a:extLst>
                <a:ext uri="{FF2B5EF4-FFF2-40B4-BE49-F238E27FC236}">
                  <a16:creationId xmlns:a16="http://schemas.microsoft.com/office/drawing/2014/main" id="{2AFE7A02-964F-41B9-8A0B-2F70759E74CD}"/>
                </a:ext>
              </a:extLst>
            </p:cNvPr>
            <p:cNvSpPr txBox="1"/>
            <p:nvPr/>
          </p:nvSpPr>
          <p:spPr>
            <a:xfrm>
              <a:off x="1432975" y="1780950"/>
              <a:ext cx="9963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Intersection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" name="Google Shape;344;p34">
              <a:extLst>
                <a:ext uri="{FF2B5EF4-FFF2-40B4-BE49-F238E27FC236}">
                  <a16:creationId xmlns:a16="http://schemas.microsoft.com/office/drawing/2014/main" id="{DB75EB5C-0D97-4729-AB9C-5BDB2B3E9C13}"/>
                </a:ext>
              </a:extLst>
            </p:cNvPr>
            <p:cNvCxnSpPr>
              <a:stCxn id="31" idx="3"/>
              <a:endCxn id="33" idx="1"/>
            </p:cNvCxnSpPr>
            <p:nvPr/>
          </p:nvCxnSpPr>
          <p:spPr>
            <a:xfrm>
              <a:off x="994800" y="2018225"/>
              <a:ext cx="438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" name="Google Shape;345;p34">
              <a:extLst>
                <a:ext uri="{FF2B5EF4-FFF2-40B4-BE49-F238E27FC236}">
                  <a16:creationId xmlns:a16="http://schemas.microsoft.com/office/drawing/2014/main" id="{40830601-1165-41CB-B921-15FC6E867B4E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>
              <a:off x="1931125" y="1431738"/>
              <a:ext cx="0" cy="349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" name="Google Shape;346;p34">
              <a:extLst>
                <a:ext uri="{FF2B5EF4-FFF2-40B4-BE49-F238E27FC236}">
                  <a16:creationId xmlns:a16="http://schemas.microsoft.com/office/drawing/2014/main" id="{A88C0225-D573-40BA-893A-8D6E44ECABDC}"/>
                </a:ext>
              </a:extLst>
            </p:cNvPr>
            <p:cNvSpPr txBox="1"/>
            <p:nvPr/>
          </p:nvSpPr>
          <p:spPr>
            <a:xfrm>
              <a:off x="3685625" y="2203450"/>
              <a:ext cx="5625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47;p34">
              <a:extLst>
                <a:ext uri="{FF2B5EF4-FFF2-40B4-BE49-F238E27FC236}">
                  <a16:creationId xmlns:a16="http://schemas.microsoft.com/office/drawing/2014/main" id="{DE402458-076A-4C34-982D-09A139AB6162}"/>
                </a:ext>
              </a:extLst>
            </p:cNvPr>
            <p:cNvSpPr txBox="1"/>
            <p:nvPr/>
          </p:nvSpPr>
          <p:spPr>
            <a:xfrm>
              <a:off x="3685625" y="1369050"/>
              <a:ext cx="5625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48;p34">
              <a:extLst>
                <a:ext uri="{FF2B5EF4-FFF2-40B4-BE49-F238E27FC236}">
                  <a16:creationId xmlns:a16="http://schemas.microsoft.com/office/drawing/2014/main" id="{AD7BAE4A-9271-4305-9CDE-9F8821F444CF}"/>
                </a:ext>
              </a:extLst>
            </p:cNvPr>
            <p:cNvSpPr/>
            <p:nvPr/>
          </p:nvSpPr>
          <p:spPr>
            <a:xfrm>
              <a:off x="2674050" y="1697700"/>
              <a:ext cx="690600" cy="641100"/>
            </a:xfrm>
            <a:prstGeom prst="flowChartDecision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9;p34">
              <a:extLst>
                <a:ext uri="{FF2B5EF4-FFF2-40B4-BE49-F238E27FC236}">
                  <a16:creationId xmlns:a16="http://schemas.microsoft.com/office/drawing/2014/main" id="{2EEB81AE-4163-4A13-AB8F-D78443EF5146}"/>
                </a:ext>
              </a:extLst>
            </p:cNvPr>
            <p:cNvSpPr txBox="1"/>
            <p:nvPr/>
          </p:nvSpPr>
          <p:spPr>
            <a:xfrm>
              <a:off x="5566500" y="1780925"/>
              <a:ext cx="11361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Accumulation Buffer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50;p34">
              <a:extLst>
                <a:ext uri="{FF2B5EF4-FFF2-40B4-BE49-F238E27FC236}">
                  <a16:creationId xmlns:a16="http://schemas.microsoft.com/office/drawing/2014/main" id="{28C7D658-CE42-4241-99AE-D201060DEDD1}"/>
                </a:ext>
              </a:extLst>
            </p:cNvPr>
            <p:cNvSpPr txBox="1"/>
            <p:nvPr/>
          </p:nvSpPr>
          <p:spPr>
            <a:xfrm>
              <a:off x="7151988" y="1780925"/>
              <a:ext cx="776400" cy="4746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Post Process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51;p34">
              <a:extLst>
                <a:ext uri="{FF2B5EF4-FFF2-40B4-BE49-F238E27FC236}">
                  <a16:creationId xmlns:a16="http://schemas.microsoft.com/office/drawing/2014/main" id="{F3A4D35A-1C2E-4EE6-BFC2-3B41F81F5333}"/>
                </a:ext>
              </a:extLst>
            </p:cNvPr>
            <p:cNvSpPr txBox="1"/>
            <p:nvPr/>
          </p:nvSpPr>
          <p:spPr>
            <a:xfrm>
              <a:off x="2777838" y="1851725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" name="Google Shape;352;p34">
              <a:extLst>
                <a:ext uri="{FF2B5EF4-FFF2-40B4-BE49-F238E27FC236}">
                  <a16:creationId xmlns:a16="http://schemas.microsoft.com/office/drawing/2014/main" id="{CCBAF788-C8F6-46E4-BA68-93B870265A32}"/>
                </a:ext>
              </a:extLst>
            </p:cNvPr>
            <p:cNvCxnSpPr>
              <a:stCxn id="33" idx="3"/>
              <a:endCxn id="38" idx="1"/>
            </p:cNvCxnSpPr>
            <p:nvPr/>
          </p:nvCxnSpPr>
          <p:spPr>
            <a:xfrm>
              <a:off x="2429275" y="2018250"/>
              <a:ext cx="244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" name="Google Shape;353;p34">
              <a:extLst>
                <a:ext uri="{FF2B5EF4-FFF2-40B4-BE49-F238E27FC236}">
                  <a16:creationId xmlns:a16="http://schemas.microsoft.com/office/drawing/2014/main" id="{7A69C972-7932-47F5-B5E8-475868ABE75E}"/>
                </a:ext>
              </a:extLst>
            </p:cNvPr>
            <p:cNvSpPr txBox="1"/>
            <p:nvPr/>
          </p:nvSpPr>
          <p:spPr>
            <a:xfrm>
              <a:off x="994788" y="1709875"/>
              <a:ext cx="438184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 dirty="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54;p34">
              <a:extLst>
                <a:ext uri="{FF2B5EF4-FFF2-40B4-BE49-F238E27FC236}">
                  <a16:creationId xmlns:a16="http://schemas.microsoft.com/office/drawing/2014/main" id="{C26E7290-1C35-4B5B-9275-2B5A0B4F48EB}"/>
                </a:ext>
              </a:extLst>
            </p:cNvPr>
            <p:cNvSpPr txBox="1"/>
            <p:nvPr/>
          </p:nvSpPr>
          <p:spPr>
            <a:xfrm>
              <a:off x="3261313" y="2829300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" name="Google Shape;355;p34">
              <a:extLst>
                <a:ext uri="{FF2B5EF4-FFF2-40B4-BE49-F238E27FC236}">
                  <a16:creationId xmlns:a16="http://schemas.microsoft.com/office/drawing/2014/main" id="{CAB5B979-0D0A-44BF-9FCC-35D0500CDE9C}"/>
                </a:ext>
              </a:extLst>
            </p:cNvPr>
            <p:cNvCxnSpPr>
              <a:stCxn id="33" idx="2"/>
              <a:endCxn id="30" idx="2"/>
            </p:cNvCxnSpPr>
            <p:nvPr/>
          </p:nvCxnSpPr>
          <p:spPr>
            <a:xfrm rot="-5400000" flipH="1">
              <a:off x="3346825" y="839850"/>
              <a:ext cx="83400" cy="2914800"/>
            </a:xfrm>
            <a:prstGeom prst="bentConnector3">
              <a:avLst>
                <a:gd name="adj1" fmla="val 75410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46" name="Google Shape;356;p34">
              <a:extLst>
                <a:ext uri="{FF2B5EF4-FFF2-40B4-BE49-F238E27FC236}">
                  <a16:creationId xmlns:a16="http://schemas.microsoft.com/office/drawing/2014/main" id="{2F844E06-1C55-41BA-9F65-F500388879F5}"/>
                </a:ext>
              </a:extLst>
            </p:cNvPr>
            <p:cNvCxnSpPr>
              <a:stCxn id="37" idx="3"/>
              <a:endCxn id="30" idx="1"/>
            </p:cNvCxnSpPr>
            <p:nvPr/>
          </p:nvCxnSpPr>
          <p:spPr>
            <a:xfrm>
              <a:off x="4248125" y="1606350"/>
              <a:ext cx="252600" cy="411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57;p34">
              <a:extLst>
                <a:ext uri="{FF2B5EF4-FFF2-40B4-BE49-F238E27FC236}">
                  <a16:creationId xmlns:a16="http://schemas.microsoft.com/office/drawing/2014/main" id="{D36A8305-E49C-4CC3-A2A4-83BC0812782F}"/>
                </a:ext>
              </a:extLst>
            </p:cNvPr>
            <p:cNvCxnSpPr>
              <a:stCxn id="36" idx="3"/>
              <a:endCxn id="30" idx="1"/>
            </p:cNvCxnSpPr>
            <p:nvPr/>
          </p:nvCxnSpPr>
          <p:spPr>
            <a:xfrm rot="10800000" flipH="1">
              <a:off x="4248125" y="2018350"/>
              <a:ext cx="252600" cy="422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358;p34">
              <a:extLst>
                <a:ext uri="{FF2B5EF4-FFF2-40B4-BE49-F238E27FC236}">
                  <a16:creationId xmlns:a16="http://schemas.microsoft.com/office/drawing/2014/main" id="{6B2A7A31-1701-46E7-A908-021E8458BFDA}"/>
                </a:ext>
              </a:extLst>
            </p:cNvPr>
            <p:cNvCxnSpPr>
              <a:stCxn id="37" idx="1"/>
              <a:endCxn id="38" idx="3"/>
            </p:cNvCxnSpPr>
            <p:nvPr/>
          </p:nvCxnSpPr>
          <p:spPr>
            <a:xfrm flipH="1">
              <a:off x="3364625" y="1606350"/>
              <a:ext cx="321000" cy="4119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71" name="Google Shape;359;p34">
              <a:extLst>
                <a:ext uri="{FF2B5EF4-FFF2-40B4-BE49-F238E27FC236}">
                  <a16:creationId xmlns:a16="http://schemas.microsoft.com/office/drawing/2014/main" id="{19239006-C29C-495B-B895-0BE9CD167967}"/>
                </a:ext>
              </a:extLst>
            </p:cNvPr>
            <p:cNvCxnSpPr>
              <a:stCxn id="36" idx="1"/>
              <a:endCxn id="38" idx="3"/>
            </p:cNvCxnSpPr>
            <p:nvPr/>
          </p:nvCxnSpPr>
          <p:spPr>
            <a:xfrm rot="10800000">
              <a:off x="3364625" y="2018350"/>
              <a:ext cx="321000" cy="4224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72" name="Google Shape;360;p34">
              <a:extLst>
                <a:ext uri="{FF2B5EF4-FFF2-40B4-BE49-F238E27FC236}">
                  <a16:creationId xmlns:a16="http://schemas.microsoft.com/office/drawing/2014/main" id="{6A0211AD-EB36-4AA6-83A0-24D4907B673D}"/>
                </a:ext>
              </a:extLst>
            </p:cNvPr>
            <p:cNvSpPr txBox="1"/>
            <p:nvPr/>
          </p:nvSpPr>
          <p:spPr>
            <a:xfrm>
              <a:off x="4564875" y="1851725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End?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" name="Google Shape;361;p34">
              <a:extLst>
                <a:ext uri="{FF2B5EF4-FFF2-40B4-BE49-F238E27FC236}">
                  <a16:creationId xmlns:a16="http://schemas.microsoft.com/office/drawing/2014/main" id="{DCF8F1A3-CEC7-4316-B2FC-F6469B3665D2}"/>
                </a:ext>
              </a:extLst>
            </p:cNvPr>
            <p:cNvCxnSpPr>
              <a:stCxn id="30" idx="3"/>
              <a:endCxn id="39" idx="1"/>
            </p:cNvCxnSpPr>
            <p:nvPr/>
          </p:nvCxnSpPr>
          <p:spPr>
            <a:xfrm>
              <a:off x="5191325" y="2018250"/>
              <a:ext cx="375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" name="Google Shape;362;p34">
              <a:extLst>
                <a:ext uri="{FF2B5EF4-FFF2-40B4-BE49-F238E27FC236}">
                  <a16:creationId xmlns:a16="http://schemas.microsoft.com/office/drawing/2014/main" id="{C93DE57F-70B1-497B-AE63-5DFB4B5B8290}"/>
                </a:ext>
              </a:extLst>
            </p:cNvPr>
            <p:cNvSpPr txBox="1"/>
            <p:nvPr/>
          </p:nvSpPr>
          <p:spPr>
            <a:xfrm>
              <a:off x="5059625" y="1709875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63;p34">
              <a:extLst>
                <a:ext uri="{FF2B5EF4-FFF2-40B4-BE49-F238E27FC236}">
                  <a16:creationId xmlns:a16="http://schemas.microsoft.com/office/drawing/2014/main" id="{0803E08A-BC1F-4DC1-A480-71A6CE923059}"/>
                </a:ext>
              </a:extLst>
            </p:cNvPr>
            <p:cNvSpPr txBox="1"/>
            <p:nvPr/>
          </p:nvSpPr>
          <p:spPr>
            <a:xfrm>
              <a:off x="4791100" y="2403500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" name="Google Shape;364;p34">
              <a:extLst>
                <a:ext uri="{FF2B5EF4-FFF2-40B4-BE49-F238E27FC236}">
                  <a16:creationId xmlns:a16="http://schemas.microsoft.com/office/drawing/2014/main" id="{0293234A-C956-4EC7-B565-360001D07109}"/>
                </a:ext>
              </a:extLst>
            </p:cNvPr>
            <p:cNvCxnSpPr>
              <a:stCxn id="39" idx="3"/>
              <a:endCxn id="40" idx="1"/>
            </p:cNvCxnSpPr>
            <p:nvPr/>
          </p:nvCxnSpPr>
          <p:spPr>
            <a:xfrm>
              <a:off x="6702600" y="2018225"/>
              <a:ext cx="4494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" name="Google Shape;365;p34">
              <a:extLst>
                <a:ext uri="{FF2B5EF4-FFF2-40B4-BE49-F238E27FC236}">
                  <a16:creationId xmlns:a16="http://schemas.microsoft.com/office/drawing/2014/main" id="{6DB1354F-E627-48F6-8CA3-8B2B24FA4FF3}"/>
                </a:ext>
              </a:extLst>
            </p:cNvPr>
            <p:cNvSpPr txBox="1"/>
            <p:nvPr/>
          </p:nvSpPr>
          <p:spPr>
            <a:xfrm>
              <a:off x="6628203" y="1709875"/>
              <a:ext cx="5982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Color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" name="Picture 49" descr="A picture containing wall, dark&#10;&#10;Description automatically generated">
            <a:extLst>
              <a:ext uri="{FF2B5EF4-FFF2-40B4-BE49-F238E27FC236}">
                <a16:creationId xmlns:a16="http://schemas.microsoft.com/office/drawing/2014/main" id="{0B5B670F-8D54-459C-97CF-121265590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473" y="3733739"/>
            <a:ext cx="1856034" cy="13920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BB89880-C2DF-4283-9154-A9F13BB80339}"/>
              </a:ext>
            </a:extLst>
          </p:cNvPr>
          <p:cNvSpPr txBox="1"/>
          <p:nvPr/>
        </p:nvSpPr>
        <p:spPr>
          <a:xfrm>
            <a:off x="5087597" y="5150390"/>
            <a:ext cx="209390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Lens Correction (VR rendering)</a:t>
            </a:r>
          </a:p>
        </p:txBody>
      </p:sp>
      <p:pic>
        <p:nvPicPr>
          <p:cNvPr id="12" name="Picture 11" descr="A picture containing green&#10;&#10;Description automatically generated">
            <a:extLst>
              <a:ext uri="{FF2B5EF4-FFF2-40B4-BE49-F238E27FC236}">
                <a16:creationId xmlns:a16="http://schemas.microsoft.com/office/drawing/2014/main" id="{689EF720-DA1F-420C-B9BB-E3967697B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41" y="3733740"/>
            <a:ext cx="1856003" cy="13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30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18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Pipeline (7)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3B29CC-823E-487C-B07D-676EF63BCD29}"/>
              </a:ext>
            </a:extLst>
          </p:cNvPr>
          <p:cNvGrpSpPr/>
          <p:nvPr/>
        </p:nvGrpSpPr>
        <p:grpSpPr>
          <a:xfrm>
            <a:off x="152400" y="957138"/>
            <a:ext cx="8915975" cy="2205162"/>
            <a:chOff x="152400" y="957138"/>
            <a:chExt cx="8915975" cy="2205162"/>
          </a:xfrm>
        </p:grpSpPr>
        <p:sp>
          <p:nvSpPr>
            <p:cNvPr id="50" name="Google Shape;370;p35">
              <a:extLst>
                <a:ext uri="{FF2B5EF4-FFF2-40B4-BE49-F238E27FC236}">
                  <a16:creationId xmlns:a16="http://schemas.microsoft.com/office/drawing/2014/main" id="{2BC75178-317B-4F46-B679-3D9EB54151FE}"/>
                </a:ext>
              </a:extLst>
            </p:cNvPr>
            <p:cNvSpPr/>
            <p:nvPr/>
          </p:nvSpPr>
          <p:spPr>
            <a:xfrm>
              <a:off x="4500725" y="1697700"/>
              <a:ext cx="690600" cy="641100"/>
            </a:xfrm>
            <a:prstGeom prst="flowChartDecision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4;p35">
              <a:extLst>
                <a:ext uri="{FF2B5EF4-FFF2-40B4-BE49-F238E27FC236}">
                  <a16:creationId xmlns:a16="http://schemas.microsoft.com/office/drawing/2014/main" id="{1279C2ED-69A6-4D24-B93C-1A053F37A0E1}"/>
                </a:ext>
              </a:extLst>
            </p:cNvPr>
            <p:cNvSpPr txBox="1"/>
            <p:nvPr/>
          </p:nvSpPr>
          <p:spPr>
            <a:xfrm>
              <a:off x="152400" y="1780925"/>
              <a:ext cx="842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Generate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375;p35">
              <a:extLst>
                <a:ext uri="{FF2B5EF4-FFF2-40B4-BE49-F238E27FC236}">
                  <a16:creationId xmlns:a16="http://schemas.microsoft.com/office/drawing/2014/main" id="{B57B65BA-EC38-410F-85AE-EB18F8BAE212}"/>
                </a:ext>
              </a:extLst>
            </p:cNvPr>
            <p:cNvSpPr txBox="1"/>
            <p:nvPr/>
          </p:nvSpPr>
          <p:spPr>
            <a:xfrm>
              <a:off x="1542925" y="957138"/>
              <a:ext cx="776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Scene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376;p35">
              <a:extLst>
                <a:ext uri="{FF2B5EF4-FFF2-40B4-BE49-F238E27FC236}">
                  <a16:creationId xmlns:a16="http://schemas.microsoft.com/office/drawing/2014/main" id="{0EA98132-CC21-4F1E-B7A7-F454892BEB7C}"/>
                </a:ext>
              </a:extLst>
            </p:cNvPr>
            <p:cNvSpPr txBox="1"/>
            <p:nvPr/>
          </p:nvSpPr>
          <p:spPr>
            <a:xfrm>
              <a:off x="1432975" y="1780950"/>
              <a:ext cx="9963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Intersection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" name="Google Shape;377;p35">
              <a:extLst>
                <a:ext uri="{FF2B5EF4-FFF2-40B4-BE49-F238E27FC236}">
                  <a16:creationId xmlns:a16="http://schemas.microsoft.com/office/drawing/2014/main" id="{4B661A71-2EBC-4070-90DE-2EA0E01B7D0E}"/>
                </a:ext>
              </a:extLst>
            </p:cNvPr>
            <p:cNvCxnSpPr>
              <a:stCxn id="51" idx="3"/>
              <a:endCxn id="53" idx="1"/>
            </p:cNvCxnSpPr>
            <p:nvPr/>
          </p:nvCxnSpPr>
          <p:spPr>
            <a:xfrm>
              <a:off x="994800" y="2018225"/>
              <a:ext cx="438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" name="Google Shape;378;p35">
              <a:extLst>
                <a:ext uri="{FF2B5EF4-FFF2-40B4-BE49-F238E27FC236}">
                  <a16:creationId xmlns:a16="http://schemas.microsoft.com/office/drawing/2014/main" id="{67E9A0D8-D34F-4E5B-A4C3-A6F287AE818D}"/>
                </a:ext>
              </a:extLst>
            </p:cNvPr>
            <p:cNvCxnSpPr>
              <a:stCxn id="52" idx="2"/>
              <a:endCxn id="53" idx="0"/>
            </p:cNvCxnSpPr>
            <p:nvPr/>
          </p:nvCxnSpPr>
          <p:spPr>
            <a:xfrm>
              <a:off x="1931125" y="1431738"/>
              <a:ext cx="0" cy="349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" name="Google Shape;379;p35">
              <a:extLst>
                <a:ext uri="{FF2B5EF4-FFF2-40B4-BE49-F238E27FC236}">
                  <a16:creationId xmlns:a16="http://schemas.microsoft.com/office/drawing/2014/main" id="{D6113249-EBEC-4FC2-A2B4-EDF693E77340}"/>
                </a:ext>
              </a:extLst>
            </p:cNvPr>
            <p:cNvSpPr txBox="1"/>
            <p:nvPr/>
          </p:nvSpPr>
          <p:spPr>
            <a:xfrm>
              <a:off x="3685625" y="2203450"/>
              <a:ext cx="5625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80;p35">
              <a:extLst>
                <a:ext uri="{FF2B5EF4-FFF2-40B4-BE49-F238E27FC236}">
                  <a16:creationId xmlns:a16="http://schemas.microsoft.com/office/drawing/2014/main" id="{54E37A71-A24D-419F-AC17-407A50041779}"/>
                </a:ext>
              </a:extLst>
            </p:cNvPr>
            <p:cNvSpPr txBox="1"/>
            <p:nvPr/>
          </p:nvSpPr>
          <p:spPr>
            <a:xfrm>
              <a:off x="3685625" y="1369050"/>
              <a:ext cx="5625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81;p35">
              <a:extLst>
                <a:ext uri="{FF2B5EF4-FFF2-40B4-BE49-F238E27FC236}">
                  <a16:creationId xmlns:a16="http://schemas.microsoft.com/office/drawing/2014/main" id="{C3250230-0151-4DEC-9154-8A4C85147C43}"/>
                </a:ext>
              </a:extLst>
            </p:cNvPr>
            <p:cNvSpPr/>
            <p:nvPr/>
          </p:nvSpPr>
          <p:spPr>
            <a:xfrm>
              <a:off x="2674050" y="1697700"/>
              <a:ext cx="690600" cy="641100"/>
            </a:xfrm>
            <a:prstGeom prst="flowChartDecision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2;p35">
              <a:extLst>
                <a:ext uri="{FF2B5EF4-FFF2-40B4-BE49-F238E27FC236}">
                  <a16:creationId xmlns:a16="http://schemas.microsoft.com/office/drawing/2014/main" id="{693625B7-42F1-40CB-886A-FDA1F7359992}"/>
                </a:ext>
              </a:extLst>
            </p:cNvPr>
            <p:cNvSpPr txBox="1"/>
            <p:nvPr/>
          </p:nvSpPr>
          <p:spPr>
            <a:xfrm>
              <a:off x="5566500" y="1780925"/>
              <a:ext cx="11361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Accumulation Buffer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383;p35">
              <a:extLst>
                <a:ext uri="{FF2B5EF4-FFF2-40B4-BE49-F238E27FC236}">
                  <a16:creationId xmlns:a16="http://schemas.microsoft.com/office/drawing/2014/main" id="{5DCA49A8-587A-422C-B9C9-892D3FF8A204}"/>
                </a:ext>
              </a:extLst>
            </p:cNvPr>
            <p:cNvSpPr txBox="1"/>
            <p:nvPr/>
          </p:nvSpPr>
          <p:spPr>
            <a:xfrm>
              <a:off x="8377775" y="1780925"/>
              <a:ext cx="690600" cy="4746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Canvas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84;p35">
              <a:extLst>
                <a:ext uri="{FF2B5EF4-FFF2-40B4-BE49-F238E27FC236}">
                  <a16:creationId xmlns:a16="http://schemas.microsoft.com/office/drawing/2014/main" id="{10739ADF-AD57-45B5-B39D-E384661FBC91}"/>
                </a:ext>
              </a:extLst>
            </p:cNvPr>
            <p:cNvSpPr txBox="1"/>
            <p:nvPr/>
          </p:nvSpPr>
          <p:spPr>
            <a:xfrm>
              <a:off x="7151988" y="1780925"/>
              <a:ext cx="7764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Post Process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385;p35">
              <a:extLst>
                <a:ext uri="{FF2B5EF4-FFF2-40B4-BE49-F238E27FC236}">
                  <a16:creationId xmlns:a16="http://schemas.microsoft.com/office/drawing/2014/main" id="{1E817DAE-B3FE-4AE9-87F6-7F0CFA595BE2}"/>
                </a:ext>
              </a:extLst>
            </p:cNvPr>
            <p:cNvSpPr txBox="1"/>
            <p:nvPr/>
          </p:nvSpPr>
          <p:spPr>
            <a:xfrm>
              <a:off x="2777838" y="1851725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3" name="Google Shape;386;p35">
              <a:extLst>
                <a:ext uri="{FF2B5EF4-FFF2-40B4-BE49-F238E27FC236}">
                  <a16:creationId xmlns:a16="http://schemas.microsoft.com/office/drawing/2014/main" id="{A32CE47F-E48D-4ECE-A17A-725D0CB37B08}"/>
                </a:ext>
              </a:extLst>
            </p:cNvPr>
            <p:cNvCxnSpPr>
              <a:stCxn id="53" idx="3"/>
              <a:endCxn id="58" idx="1"/>
            </p:cNvCxnSpPr>
            <p:nvPr/>
          </p:nvCxnSpPr>
          <p:spPr>
            <a:xfrm>
              <a:off x="2429275" y="2018250"/>
              <a:ext cx="244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4" name="Google Shape;387;p35">
              <a:extLst>
                <a:ext uri="{FF2B5EF4-FFF2-40B4-BE49-F238E27FC236}">
                  <a16:creationId xmlns:a16="http://schemas.microsoft.com/office/drawing/2014/main" id="{7AEB4B88-3450-49B5-986D-DFE2B74D6700}"/>
                </a:ext>
              </a:extLst>
            </p:cNvPr>
            <p:cNvSpPr txBox="1"/>
            <p:nvPr/>
          </p:nvSpPr>
          <p:spPr>
            <a:xfrm>
              <a:off x="994788" y="1709875"/>
              <a:ext cx="438185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 dirty="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88;p35">
              <a:extLst>
                <a:ext uri="{FF2B5EF4-FFF2-40B4-BE49-F238E27FC236}">
                  <a16:creationId xmlns:a16="http://schemas.microsoft.com/office/drawing/2014/main" id="{63530E73-193E-48F8-8CE9-E43B0DE47D10}"/>
                </a:ext>
              </a:extLst>
            </p:cNvPr>
            <p:cNvSpPr txBox="1"/>
            <p:nvPr/>
          </p:nvSpPr>
          <p:spPr>
            <a:xfrm>
              <a:off x="3261313" y="2829300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6" name="Google Shape;389;p35">
              <a:extLst>
                <a:ext uri="{FF2B5EF4-FFF2-40B4-BE49-F238E27FC236}">
                  <a16:creationId xmlns:a16="http://schemas.microsoft.com/office/drawing/2014/main" id="{B4D37B3B-5554-4156-9719-8133FA91957C}"/>
                </a:ext>
              </a:extLst>
            </p:cNvPr>
            <p:cNvCxnSpPr>
              <a:stCxn id="53" idx="2"/>
              <a:endCxn id="50" idx="2"/>
            </p:cNvCxnSpPr>
            <p:nvPr/>
          </p:nvCxnSpPr>
          <p:spPr>
            <a:xfrm rot="-5400000" flipH="1">
              <a:off x="3346825" y="839850"/>
              <a:ext cx="83400" cy="2914800"/>
            </a:xfrm>
            <a:prstGeom prst="bentConnector3">
              <a:avLst>
                <a:gd name="adj1" fmla="val 75410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67" name="Google Shape;390;p35">
              <a:extLst>
                <a:ext uri="{FF2B5EF4-FFF2-40B4-BE49-F238E27FC236}">
                  <a16:creationId xmlns:a16="http://schemas.microsoft.com/office/drawing/2014/main" id="{33C5840A-13C2-4F80-9040-013D2CE73DA1}"/>
                </a:ext>
              </a:extLst>
            </p:cNvPr>
            <p:cNvCxnSpPr>
              <a:stCxn id="57" idx="3"/>
              <a:endCxn id="50" idx="1"/>
            </p:cNvCxnSpPr>
            <p:nvPr/>
          </p:nvCxnSpPr>
          <p:spPr>
            <a:xfrm>
              <a:off x="4248125" y="1606350"/>
              <a:ext cx="252600" cy="411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391;p35">
              <a:extLst>
                <a:ext uri="{FF2B5EF4-FFF2-40B4-BE49-F238E27FC236}">
                  <a16:creationId xmlns:a16="http://schemas.microsoft.com/office/drawing/2014/main" id="{BE868279-DE54-4ABE-BA94-1FA8B734BD10}"/>
                </a:ext>
              </a:extLst>
            </p:cNvPr>
            <p:cNvCxnSpPr>
              <a:stCxn id="56" idx="3"/>
              <a:endCxn id="50" idx="1"/>
            </p:cNvCxnSpPr>
            <p:nvPr/>
          </p:nvCxnSpPr>
          <p:spPr>
            <a:xfrm rot="10800000" flipH="1">
              <a:off x="4248125" y="2018350"/>
              <a:ext cx="252600" cy="422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392;p35">
              <a:extLst>
                <a:ext uri="{FF2B5EF4-FFF2-40B4-BE49-F238E27FC236}">
                  <a16:creationId xmlns:a16="http://schemas.microsoft.com/office/drawing/2014/main" id="{49E73037-57F8-456F-944C-88657388092D}"/>
                </a:ext>
              </a:extLst>
            </p:cNvPr>
            <p:cNvCxnSpPr>
              <a:stCxn id="57" idx="1"/>
              <a:endCxn id="58" idx="3"/>
            </p:cNvCxnSpPr>
            <p:nvPr/>
          </p:nvCxnSpPr>
          <p:spPr>
            <a:xfrm flipH="1">
              <a:off x="3364625" y="1606350"/>
              <a:ext cx="321000" cy="4119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70" name="Google Shape;393;p35">
              <a:extLst>
                <a:ext uri="{FF2B5EF4-FFF2-40B4-BE49-F238E27FC236}">
                  <a16:creationId xmlns:a16="http://schemas.microsoft.com/office/drawing/2014/main" id="{0668850E-A0BF-43DD-8A19-88CD59FDDDAE}"/>
                </a:ext>
              </a:extLst>
            </p:cNvPr>
            <p:cNvCxnSpPr>
              <a:stCxn id="56" idx="1"/>
              <a:endCxn id="58" idx="3"/>
            </p:cNvCxnSpPr>
            <p:nvPr/>
          </p:nvCxnSpPr>
          <p:spPr>
            <a:xfrm rot="10800000">
              <a:off x="3364625" y="2018350"/>
              <a:ext cx="321000" cy="4224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78" name="Google Shape;394;p35">
              <a:extLst>
                <a:ext uri="{FF2B5EF4-FFF2-40B4-BE49-F238E27FC236}">
                  <a16:creationId xmlns:a16="http://schemas.microsoft.com/office/drawing/2014/main" id="{63F28EFB-6C37-4B68-A6C5-22C27353AEE0}"/>
                </a:ext>
              </a:extLst>
            </p:cNvPr>
            <p:cNvSpPr txBox="1"/>
            <p:nvPr/>
          </p:nvSpPr>
          <p:spPr>
            <a:xfrm>
              <a:off x="4564875" y="1851725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End?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9" name="Google Shape;395;p35">
              <a:extLst>
                <a:ext uri="{FF2B5EF4-FFF2-40B4-BE49-F238E27FC236}">
                  <a16:creationId xmlns:a16="http://schemas.microsoft.com/office/drawing/2014/main" id="{E09BF7E4-8564-4509-8585-F41FD091B0D0}"/>
                </a:ext>
              </a:extLst>
            </p:cNvPr>
            <p:cNvCxnSpPr>
              <a:stCxn id="50" idx="3"/>
              <a:endCxn id="59" idx="1"/>
            </p:cNvCxnSpPr>
            <p:nvPr/>
          </p:nvCxnSpPr>
          <p:spPr>
            <a:xfrm>
              <a:off x="5191325" y="2018250"/>
              <a:ext cx="375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0" name="Google Shape;396;p35">
              <a:extLst>
                <a:ext uri="{FF2B5EF4-FFF2-40B4-BE49-F238E27FC236}">
                  <a16:creationId xmlns:a16="http://schemas.microsoft.com/office/drawing/2014/main" id="{7B9E3BEC-D5D6-4F25-B689-86D559AAFC3E}"/>
                </a:ext>
              </a:extLst>
            </p:cNvPr>
            <p:cNvSpPr txBox="1"/>
            <p:nvPr/>
          </p:nvSpPr>
          <p:spPr>
            <a:xfrm>
              <a:off x="5059625" y="1709875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97;p35">
              <a:extLst>
                <a:ext uri="{FF2B5EF4-FFF2-40B4-BE49-F238E27FC236}">
                  <a16:creationId xmlns:a16="http://schemas.microsoft.com/office/drawing/2014/main" id="{D4375421-72B3-45E5-8D73-3FC50C6D34C2}"/>
                </a:ext>
              </a:extLst>
            </p:cNvPr>
            <p:cNvSpPr txBox="1"/>
            <p:nvPr/>
          </p:nvSpPr>
          <p:spPr>
            <a:xfrm>
              <a:off x="4791100" y="2403500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2" name="Google Shape;398;p35">
              <a:extLst>
                <a:ext uri="{FF2B5EF4-FFF2-40B4-BE49-F238E27FC236}">
                  <a16:creationId xmlns:a16="http://schemas.microsoft.com/office/drawing/2014/main" id="{DA0B9E7A-35E4-49FE-BAB2-DCFEFEEED11C}"/>
                </a:ext>
              </a:extLst>
            </p:cNvPr>
            <p:cNvCxnSpPr>
              <a:stCxn id="61" idx="3"/>
              <a:endCxn id="60" idx="1"/>
            </p:cNvCxnSpPr>
            <p:nvPr/>
          </p:nvCxnSpPr>
          <p:spPr>
            <a:xfrm>
              <a:off x="7928388" y="2018225"/>
              <a:ext cx="4494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3" name="Google Shape;399;p35">
              <a:extLst>
                <a:ext uri="{FF2B5EF4-FFF2-40B4-BE49-F238E27FC236}">
                  <a16:creationId xmlns:a16="http://schemas.microsoft.com/office/drawing/2014/main" id="{2FBB8BD2-C483-4EA4-B408-9082CC035597}"/>
                </a:ext>
              </a:extLst>
            </p:cNvPr>
            <p:cNvCxnSpPr>
              <a:stCxn id="59" idx="3"/>
              <a:endCxn id="61" idx="1"/>
            </p:cNvCxnSpPr>
            <p:nvPr/>
          </p:nvCxnSpPr>
          <p:spPr>
            <a:xfrm>
              <a:off x="6702600" y="2018225"/>
              <a:ext cx="4494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4" name="Google Shape;400;p35">
              <a:extLst>
                <a:ext uri="{FF2B5EF4-FFF2-40B4-BE49-F238E27FC236}">
                  <a16:creationId xmlns:a16="http://schemas.microsoft.com/office/drawing/2014/main" id="{910AB9F0-289A-4E70-A5B2-574B33BA742F}"/>
                </a:ext>
              </a:extLst>
            </p:cNvPr>
            <p:cNvSpPr txBox="1"/>
            <p:nvPr/>
          </p:nvSpPr>
          <p:spPr>
            <a:xfrm>
              <a:off x="6628203" y="1709875"/>
              <a:ext cx="5982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Color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01;p35">
              <a:extLst>
                <a:ext uri="{FF2B5EF4-FFF2-40B4-BE49-F238E27FC236}">
                  <a16:creationId xmlns:a16="http://schemas.microsoft.com/office/drawing/2014/main" id="{C2808760-09AC-4412-8036-BC69A4E6F783}"/>
                </a:ext>
              </a:extLst>
            </p:cNvPr>
            <p:cNvSpPr txBox="1"/>
            <p:nvPr/>
          </p:nvSpPr>
          <p:spPr>
            <a:xfrm>
              <a:off x="7854003" y="1709875"/>
              <a:ext cx="5982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Color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64E437-8347-40EF-9A42-FD4B6B4E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88" y="3309708"/>
            <a:ext cx="2932193" cy="18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3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19</a:t>
            </a:fld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06488"/>
            <a:ext cx="9144000" cy="40417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893F30"/>
                </a:solidFill>
              </a:rPr>
              <a:t>How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E2F84C-8F84-4078-B286-EF0EA9B90193}"/>
              </a:ext>
            </a:extLst>
          </p:cNvPr>
          <p:cNvSpPr/>
          <p:nvPr/>
        </p:nvSpPr>
        <p:spPr>
          <a:xfrm>
            <a:off x="0" y="3304674"/>
            <a:ext cx="9144000" cy="4812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4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31" y="1106130"/>
            <a:ext cx="5367822" cy="404134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Why </a:t>
            </a:r>
          </a:p>
          <a:p>
            <a:pPr algn="just"/>
            <a:r>
              <a:rPr lang="en-US" dirty="0"/>
              <a:t>What </a:t>
            </a:r>
          </a:p>
          <a:p>
            <a:pPr algn="just"/>
            <a:r>
              <a:rPr lang="en-US" dirty="0"/>
              <a:t>How</a:t>
            </a:r>
          </a:p>
          <a:p>
            <a:pPr algn="just"/>
            <a:r>
              <a:rPr lang="en-US" dirty="0"/>
              <a:t>Where</a:t>
            </a:r>
          </a:p>
          <a:p>
            <a:pPr algn="just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Outline</a:t>
            </a:r>
            <a:endParaRPr lang="el-GR" dirty="0"/>
          </a:p>
        </p:txBody>
      </p:sp>
      <p:pic>
        <p:nvPicPr>
          <p:cNvPr id="2056" name="Picture 8" descr="STAR WARS &quot;Reflections” - UE4 Real-Time Ray Tracing Cinematic Demo (Epic  Games, ILMxLAB, NVIDIA) - YouTube">
            <a:extLst>
              <a:ext uri="{FF2B5EF4-FFF2-40B4-BE49-F238E27FC236}">
                <a16:creationId xmlns:a16="http://schemas.microsoft.com/office/drawing/2014/main" id="{AE0F05AE-3C51-481C-9029-27F415EFD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53239" y="1001390"/>
            <a:ext cx="2360951" cy="41460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749EB6-3AA0-4A18-803C-115978EFC1FB}"/>
              </a:ext>
            </a:extLst>
          </p:cNvPr>
          <p:cNvSpPr txBox="1"/>
          <p:nvPr/>
        </p:nvSpPr>
        <p:spPr>
          <a:xfrm>
            <a:off x="5603443" y="979650"/>
            <a:ext cx="24546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1" dirty="0">
                <a:effectLst/>
              </a:rPr>
              <a:t>Unreal Engine real-time ray-tracing “Star Wars” demo</a:t>
            </a:r>
          </a:p>
        </p:txBody>
      </p:sp>
    </p:spTree>
    <p:extLst>
      <p:ext uri="{BB962C8B-B14F-4D97-AF65-F5344CB8AC3E}">
        <p14:creationId xmlns:p14="http://schemas.microsoft.com/office/powerpoint/2010/main" val="2122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20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Programmable Pipeline (1)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B477AA-C43D-4D4D-92EC-91877A3ACEF7}"/>
              </a:ext>
            </a:extLst>
          </p:cNvPr>
          <p:cNvGrpSpPr/>
          <p:nvPr/>
        </p:nvGrpSpPr>
        <p:grpSpPr>
          <a:xfrm>
            <a:off x="152400" y="830300"/>
            <a:ext cx="9248975" cy="2332000"/>
            <a:chOff x="152400" y="830300"/>
            <a:chExt cx="9248975" cy="2332000"/>
          </a:xfrm>
        </p:grpSpPr>
        <p:sp>
          <p:nvSpPr>
            <p:cNvPr id="36" name="Google Shape;442;p37">
              <a:extLst>
                <a:ext uri="{FF2B5EF4-FFF2-40B4-BE49-F238E27FC236}">
                  <a16:creationId xmlns:a16="http://schemas.microsoft.com/office/drawing/2014/main" id="{8FD6F935-947B-4186-AF04-6291CB2603D3}"/>
                </a:ext>
              </a:extLst>
            </p:cNvPr>
            <p:cNvSpPr/>
            <p:nvPr/>
          </p:nvSpPr>
          <p:spPr>
            <a:xfrm>
              <a:off x="4500725" y="1697700"/>
              <a:ext cx="690600" cy="641100"/>
            </a:xfrm>
            <a:prstGeom prst="flowChartDecision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6;p37">
              <a:extLst>
                <a:ext uri="{FF2B5EF4-FFF2-40B4-BE49-F238E27FC236}">
                  <a16:creationId xmlns:a16="http://schemas.microsoft.com/office/drawing/2014/main" id="{0AD487FE-3C4F-4432-B32C-6517CECA7B78}"/>
                </a:ext>
              </a:extLst>
            </p:cNvPr>
            <p:cNvSpPr txBox="1"/>
            <p:nvPr/>
          </p:nvSpPr>
          <p:spPr>
            <a:xfrm>
              <a:off x="152400" y="1780925"/>
              <a:ext cx="842400" cy="4746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Generate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47;p37">
              <a:extLst>
                <a:ext uri="{FF2B5EF4-FFF2-40B4-BE49-F238E27FC236}">
                  <a16:creationId xmlns:a16="http://schemas.microsoft.com/office/drawing/2014/main" id="{16B6A655-E3F7-475D-8D71-A316383B3EF9}"/>
                </a:ext>
              </a:extLst>
            </p:cNvPr>
            <p:cNvSpPr txBox="1"/>
            <p:nvPr/>
          </p:nvSpPr>
          <p:spPr>
            <a:xfrm>
              <a:off x="1542925" y="957138"/>
              <a:ext cx="776400" cy="474600"/>
            </a:xfrm>
            <a:prstGeom prst="rect">
              <a:avLst/>
            </a:prstGeom>
            <a:solidFill>
              <a:srgbClr val="FFF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Scene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448;p37">
              <a:extLst>
                <a:ext uri="{FF2B5EF4-FFF2-40B4-BE49-F238E27FC236}">
                  <a16:creationId xmlns:a16="http://schemas.microsoft.com/office/drawing/2014/main" id="{61621CA6-83CA-476E-9358-57BC83ED4AF3}"/>
                </a:ext>
              </a:extLst>
            </p:cNvPr>
            <p:cNvSpPr txBox="1"/>
            <p:nvPr/>
          </p:nvSpPr>
          <p:spPr>
            <a:xfrm>
              <a:off x="1432975" y="1780950"/>
              <a:ext cx="9963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Intersection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" name="Google Shape;449;p37">
              <a:extLst>
                <a:ext uri="{FF2B5EF4-FFF2-40B4-BE49-F238E27FC236}">
                  <a16:creationId xmlns:a16="http://schemas.microsoft.com/office/drawing/2014/main" id="{7962420E-15C1-402D-BA6D-E9456844FE50}"/>
                </a:ext>
              </a:extLst>
            </p:cNvPr>
            <p:cNvCxnSpPr>
              <a:stCxn id="37" idx="3"/>
              <a:endCxn id="39" idx="1"/>
            </p:cNvCxnSpPr>
            <p:nvPr/>
          </p:nvCxnSpPr>
          <p:spPr>
            <a:xfrm>
              <a:off x="994800" y="2018225"/>
              <a:ext cx="438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Google Shape;450;p37">
              <a:extLst>
                <a:ext uri="{FF2B5EF4-FFF2-40B4-BE49-F238E27FC236}">
                  <a16:creationId xmlns:a16="http://schemas.microsoft.com/office/drawing/2014/main" id="{088E22D2-30AB-41E1-82E2-AE01A5837761}"/>
                </a:ext>
              </a:extLst>
            </p:cNvPr>
            <p:cNvCxnSpPr>
              <a:stCxn id="38" idx="2"/>
              <a:endCxn id="39" idx="0"/>
            </p:cNvCxnSpPr>
            <p:nvPr/>
          </p:nvCxnSpPr>
          <p:spPr>
            <a:xfrm>
              <a:off x="1931125" y="1431738"/>
              <a:ext cx="0" cy="349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" name="Google Shape;451;p37">
              <a:extLst>
                <a:ext uri="{FF2B5EF4-FFF2-40B4-BE49-F238E27FC236}">
                  <a16:creationId xmlns:a16="http://schemas.microsoft.com/office/drawing/2014/main" id="{D1375FD9-63D8-4829-9C12-DBCD0B0206F5}"/>
                </a:ext>
              </a:extLst>
            </p:cNvPr>
            <p:cNvSpPr txBox="1"/>
            <p:nvPr/>
          </p:nvSpPr>
          <p:spPr>
            <a:xfrm>
              <a:off x="3685625" y="2203450"/>
              <a:ext cx="562500" cy="4746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Miss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52;p37">
              <a:extLst>
                <a:ext uri="{FF2B5EF4-FFF2-40B4-BE49-F238E27FC236}">
                  <a16:creationId xmlns:a16="http://schemas.microsoft.com/office/drawing/2014/main" id="{CF883089-63E5-4424-80EE-882A00B6FEA5}"/>
                </a:ext>
              </a:extLst>
            </p:cNvPr>
            <p:cNvSpPr txBox="1"/>
            <p:nvPr/>
          </p:nvSpPr>
          <p:spPr>
            <a:xfrm>
              <a:off x="3685625" y="1369050"/>
              <a:ext cx="562500" cy="4746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53;p37">
              <a:extLst>
                <a:ext uri="{FF2B5EF4-FFF2-40B4-BE49-F238E27FC236}">
                  <a16:creationId xmlns:a16="http://schemas.microsoft.com/office/drawing/2014/main" id="{5CA8C5CD-1817-4F30-892F-8D9C157B3077}"/>
                </a:ext>
              </a:extLst>
            </p:cNvPr>
            <p:cNvSpPr/>
            <p:nvPr/>
          </p:nvSpPr>
          <p:spPr>
            <a:xfrm>
              <a:off x="2674050" y="1697700"/>
              <a:ext cx="690600" cy="641100"/>
            </a:xfrm>
            <a:prstGeom prst="flowChartDecision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4;p37">
              <a:extLst>
                <a:ext uri="{FF2B5EF4-FFF2-40B4-BE49-F238E27FC236}">
                  <a16:creationId xmlns:a16="http://schemas.microsoft.com/office/drawing/2014/main" id="{6E78A154-A452-4553-9B7A-4E37367D2EBE}"/>
                </a:ext>
              </a:extLst>
            </p:cNvPr>
            <p:cNvSpPr txBox="1"/>
            <p:nvPr/>
          </p:nvSpPr>
          <p:spPr>
            <a:xfrm>
              <a:off x="5566500" y="1780925"/>
              <a:ext cx="11361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Accumulation Buffer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55;p37">
              <a:extLst>
                <a:ext uri="{FF2B5EF4-FFF2-40B4-BE49-F238E27FC236}">
                  <a16:creationId xmlns:a16="http://schemas.microsoft.com/office/drawing/2014/main" id="{CAD19CEB-2BD7-499B-B8FE-35C5357BD1A6}"/>
                </a:ext>
              </a:extLst>
            </p:cNvPr>
            <p:cNvSpPr txBox="1"/>
            <p:nvPr/>
          </p:nvSpPr>
          <p:spPr>
            <a:xfrm>
              <a:off x="8377775" y="1780925"/>
              <a:ext cx="690600" cy="4746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Canvas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56;p37">
              <a:extLst>
                <a:ext uri="{FF2B5EF4-FFF2-40B4-BE49-F238E27FC236}">
                  <a16:creationId xmlns:a16="http://schemas.microsoft.com/office/drawing/2014/main" id="{9180A2B3-07D2-4C06-84D8-1E2F88C21C92}"/>
                </a:ext>
              </a:extLst>
            </p:cNvPr>
            <p:cNvSpPr txBox="1"/>
            <p:nvPr/>
          </p:nvSpPr>
          <p:spPr>
            <a:xfrm>
              <a:off x="7151988" y="1780925"/>
              <a:ext cx="776400" cy="4746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Post Process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57;p37">
              <a:extLst>
                <a:ext uri="{FF2B5EF4-FFF2-40B4-BE49-F238E27FC236}">
                  <a16:creationId xmlns:a16="http://schemas.microsoft.com/office/drawing/2014/main" id="{193D0EA7-5ED9-4D13-B487-24D860ED356E}"/>
                </a:ext>
              </a:extLst>
            </p:cNvPr>
            <p:cNvSpPr txBox="1"/>
            <p:nvPr/>
          </p:nvSpPr>
          <p:spPr>
            <a:xfrm>
              <a:off x="2777838" y="1851725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Hit?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Google Shape;458;p37">
              <a:extLst>
                <a:ext uri="{FF2B5EF4-FFF2-40B4-BE49-F238E27FC236}">
                  <a16:creationId xmlns:a16="http://schemas.microsoft.com/office/drawing/2014/main" id="{EE2322AB-EB21-4E68-BA17-502BFDB52ADE}"/>
                </a:ext>
              </a:extLst>
            </p:cNvPr>
            <p:cNvCxnSpPr>
              <a:stCxn id="39" idx="3"/>
              <a:endCxn id="44" idx="1"/>
            </p:cNvCxnSpPr>
            <p:nvPr/>
          </p:nvCxnSpPr>
          <p:spPr>
            <a:xfrm>
              <a:off x="2429275" y="2018250"/>
              <a:ext cx="2448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2" name="Google Shape;459;p37">
              <a:extLst>
                <a:ext uri="{FF2B5EF4-FFF2-40B4-BE49-F238E27FC236}">
                  <a16:creationId xmlns:a16="http://schemas.microsoft.com/office/drawing/2014/main" id="{9F6ACE87-BBD9-46F9-AD49-8F2FD34A0C16}"/>
                </a:ext>
              </a:extLst>
            </p:cNvPr>
            <p:cNvSpPr txBox="1"/>
            <p:nvPr/>
          </p:nvSpPr>
          <p:spPr>
            <a:xfrm>
              <a:off x="994788" y="1709875"/>
              <a:ext cx="438186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 dirty="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60;p37">
              <a:extLst>
                <a:ext uri="{FF2B5EF4-FFF2-40B4-BE49-F238E27FC236}">
                  <a16:creationId xmlns:a16="http://schemas.microsoft.com/office/drawing/2014/main" id="{A9A35560-336D-429C-BE7F-ED51EE754C7A}"/>
                </a:ext>
              </a:extLst>
            </p:cNvPr>
            <p:cNvSpPr txBox="1"/>
            <p:nvPr/>
          </p:nvSpPr>
          <p:spPr>
            <a:xfrm>
              <a:off x="3261313" y="2829300"/>
              <a:ext cx="4830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Ray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" name="Google Shape;461;p37">
              <a:extLst>
                <a:ext uri="{FF2B5EF4-FFF2-40B4-BE49-F238E27FC236}">
                  <a16:creationId xmlns:a16="http://schemas.microsoft.com/office/drawing/2014/main" id="{1D710C9E-76F4-482F-B87D-F2252C69E298}"/>
                </a:ext>
              </a:extLst>
            </p:cNvPr>
            <p:cNvCxnSpPr>
              <a:stCxn id="39" idx="2"/>
              <a:endCxn id="36" idx="2"/>
            </p:cNvCxnSpPr>
            <p:nvPr/>
          </p:nvCxnSpPr>
          <p:spPr>
            <a:xfrm rot="-5400000" flipH="1">
              <a:off x="3346825" y="839850"/>
              <a:ext cx="83400" cy="2914800"/>
            </a:xfrm>
            <a:prstGeom prst="bentConnector3">
              <a:avLst>
                <a:gd name="adj1" fmla="val 754107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75" name="Google Shape;462;p37">
              <a:extLst>
                <a:ext uri="{FF2B5EF4-FFF2-40B4-BE49-F238E27FC236}">
                  <a16:creationId xmlns:a16="http://schemas.microsoft.com/office/drawing/2014/main" id="{44D42917-ACD8-4EBC-A6F9-2E1D3A7DA12E}"/>
                </a:ext>
              </a:extLst>
            </p:cNvPr>
            <p:cNvCxnSpPr>
              <a:stCxn id="43" idx="3"/>
              <a:endCxn id="36" idx="1"/>
            </p:cNvCxnSpPr>
            <p:nvPr/>
          </p:nvCxnSpPr>
          <p:spPr>
            <a:xfrm>
              <a:off x="4248125" y="1606350"/>
              <a:ext cx="252600" cy="411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463;p37">
              <a:extLst>
                <a:ext uri="{FF2B5EF4-FFF2-40B4-BE49-F238E27FC236}">
                  <a16:creationId xmlns:a16="http://schemas.microsoft.com/office/drawing/2014/main" id="{DF9B7EAF-B58B-4847-A5A6-120DB130ED1B}"/>
                </a:ext>
              </a:extLst>
            </p:cNvPr>
            <p:cNvCxnSpPr>
              <a:stCxn id="42" idx="3"/>
              <a:endCxn id="36" idx="1"/>
            </p:cNvCxnSpPr>
            <p:nvPr/>
          </p:nvCxnSpPr>
          <p:spPr>
            <a:xfrm rot="10800000" flipH="1">
              <a:off x="4248125" y="2018350"/>
              <a:ext cx="252600" cy="422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464;p37">
              <a:extLst>
                <a:ext uri="{FF2B5EF4-FFF2-40B4-BE49-F238E27FC236}">
                  <a16:creationId xmlns:a16="http://schemas.microsoft.com/office/drawing/2014/main" id="{154C1E77-74E1-4C48-A19A-B08630F918F8}"/>
                </a:ext>
              </a:extLst>
            </p:cNvPr>
            <p:cNvCxnSpPr>
              <a:stCxn id="43" idx="1"/>
              <a:endCxn id="44" idx="3"/>
            </p:cNvCxnSpPr>
            <p:nvPr/>
          </p:nvCxnSpPr>
          <p:spPr>
            <a:xfrm flipH="1">
              <a:off x="3364625" y="1606350"/>
              <a:ext cx="321000" cy="4119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86" name="Google Shape;465;p37">
              <a:extLst>
                <a:ext uri="{FF2B5EF4-FFF2-40B4-BE49-F238E27FC236}">
                  <a16:creationId xmlns:a16="http://schemas.microsoft.com/office/drawing/2014/main" id="{6E225ACA-3B23-40E7-A7B3-CE2A7DABB622}"/>
                </a:ext>
              </a:extLst>
            </p:cNvPr>
            <p:cNvCxnSpPr>
              <a:stCxn id="42" idx="1"/>
              <a:endCxn id="44" idx="3"/>
            </p:cNvCxnSpPr>
            <p:nvPr/>
          </p:nvCxnSpPr>
          <p:spPr>
            <a:xfrm rot="10800000">
              <a:off x="3364625" y="2018350"/>
              <a:ext cx="321000" cy="4224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87" name="Google Shape;466;p37">
              <a:extLst>
                <a:ext uri="{FF2B5EF4-FFF2-40B4-BE49-F238E27FC236}">
                  <a16:creationId xmlns:a16="http://schemas.microsoft.com/office/drawing/2014/main" id="{FDC09DEB-471B-4382-B7CE-D32A6CE86196}"/>
                </a:ext>
              </a:extLst>
            </p:cNvPr>
            <p:cNvSpPr txBox="1"/>
            <p:nvPr/>
          </p:nvSpPr>
          <p:spPr>
            <a:xfrm>
              <a:off x="4564875" y="1851725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End?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" name="Google Shape;467;p37">
              <a:extLst>
                <a:ext uri="{FF2B5EF4-FFF2-40B4-BE49-F238E27FC236}">
                  <a16:creationId xmlns:a16="http://schemas.microsoft.com/office/drawing/2014/main" id="{2C42757D-4C6F-49E9-A485-EC0A5592B7DB}"/>
                </a:ext>
              </a:extLst>
            </p:cNvPr>
            <p:cNvCxnSpPr>
              <a:stCxn id="36" idx="3"/>
              <a:endCxn id="45" idx="1"/>
            </p:cNvCxnSpPr>
            <p:nvPr/>
          </p:nvCxnSpPr>
          <p:spPr>
            <a:xfrm>
              <a:off x="5191325" y="2018250"/>
              <a:ext cx="375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9" name="Google Shape;468;p37">
              <a:extLst>
                <a:ext uri="{FF2B5EF4-FFF2-40B4-BE49-F238E27FC236}">
                  <a16:creationId xmlns:a16="http://schemas.microsoft.com/office/drawing/2014/main" id="{086F4EED-9D42-4D60-B9D4-B9BF94FD9FA1}"/>
                </a:ext>
              </a:extLst>
            </p:cNvPr>
            <p:cNvSpPr txBox="1"/>
            <p:nvPr/>
          </p:nvSpPr>
          <p:spPr>
            <a:xfrm>
              <a:off x="5059625" y="1709875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Yes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469;p37">
              <a:extLst>
                <a:ext uri="{FF2B5EF4-FFF2-40B4-BE49-F238E27FC236}">
                  <a16:creationId xmlns:a16="http://schemas.microsoft.com/office/drawing/2014/main" id="{EE23782B-166C-4ED8-A222-B4A2B66C2BAB}"/>
                </a:ext>
              </a:extLst>
            </p:cNvPr>
            <p:cNvSpPr txBox="1"/>
            <p:nvPr/>
          </p:nvSpPr>
          <p:spPr>
            <a:xfrm>
              <a:off x="4791100" y="2403500"/>
              <a:ext cx="5625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No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" name="Google Shape;470;p37">
              <a:extLst>
                <a:ext uri="{FF2B5EF4-FFF2-40B4-BE49-F238E27FC236}">
                  <a16:creationId xmlns:a16="http://schemas.microsoft.com/office/drawing/2014/main" id="{35630342-3205-4C95-A5C4-A8C4EC2DA7A6}"/>
                </a:ext>
              </a:extLst>
            </p:cNvPr>
            <p:cNvCxnSpPr>
              <a:stCxn id="47" idx="3"/>
              <a:endCxn id="46" idx="1"/>
            </p:cNvCxnSpPr>
            <p:nvPr/>
          </p:nvCxnSpPr>
          <p:spPr>
            <a:xfrm>
              <a:off x="7928388" y="2018225"/>
              <a:ext cx="4494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2" name="Google Shape;471;p37">
              <a:extLst>
                <a:ext uri="{FF2B5EF4-FFF2-40B4-BE49-F238E27FC236}">
                  <a16:creationId xmlns:a16="http://schemas.microsoft.com/office/drawing/2014/main" id="{1C1C7969-51C0-462C-9086-371A05B661EC}"/>
                </a:ext>
              </a:extLst>
            </p:cNvPr>
            <p:cNvCxnSpPr>
              <a:stCxn id="45" idx="3"/>
              <a:endCxn id="47" idx="1"/>
            </p:cNvCxnSpPr>
            <p:nvPr/>
          </p:nvCxnSpPr>
          <p:spPr>
            <a:xfrm>
              <a:off x="6702600" y="2018225"/>
              <a:ext cx="4494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3" name="Google Shape;472;p37">
              <a:extLst>
                <a:ext uri="{FF2B5EF4-FFF2-40B4-BE49-F238E27FC236}">
                  <a16:creationId xmlns:a16="http://schemas.microsoft.com/office/drawing/2014/main" id="{A639A562-7ADD-4E18-8299-099C2E3E3871}"/>
                </a:ext>
              </a:extLst>
            </p:cNvPr>
            <p:cNvSpPr txBox="1"/>
            <p:nvPr/>
          </p:nvSpPr>
          <p:spPr>
            <a:xfrm>
              <a:off x="6628203" y="1709875"/>
              <a:ext cx="5982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Color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473;p37">
              <a:extLst>
                <a:ext uri="{FF2B5EF4-FFF2-40B4-BE49-F238E27FC236}">
                  <a16:creationId xmlns:a16="http://schemas.microsoft.com/office/drawing/2014/main" id="{101D7748-20C4-40F7-AAE8-7D6AE951D4EE}"/>
                </a:ext>
              </a:extLst>
            </p:cNvPr>
            <p:cNvSpPr txBox="1"/>
            <p:nvPr/>
          </p:nvSpPr>
          <p:spPr>
            <a:xfrm>
              <a:off x="7854003" y="1709875"/>
              <a:ext cx="5982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Color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474;p37">
              <a:extLst>
                <a:ext uri="{FF2B5EF4-FFF2-40B4-BE49-F238E27FC236}">
                  <a16:creationId xmlns:a16="http://schemas.microsoft.com/office/drawing/2014/main" id="{7EE36C48-5D31-42AD-A5E6-F911F5B21EBB}"/>
                </a:ext>
              </a:extLst>
            </p:cNvPr>
            <p:cNvSpPr txBox="1"/>
            <p:nvPr/>
          </p:nvSpPr>
          <p:spPr>
            <a:xfrm>
              <a:off x="7531150" y="928400"/>
              <a:ext cx="216000" cy="215700"/>
            </a:xfrm>
            <a:prstGeom prst="rect">
              <a:avLst/>
            </a:prstGeom>
            <a:solidFill>
              <a:srgbClr val="FFFF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475;p37">
              <a:extLst>
                <a:ext uri="{FF2B5EF4-FFF2-40B4-BE49-F238E27FC236}">
                  <a16:creationId xmlns:a16="http://schemas.microsoft.com/office/drawing/2014/main" id="{F4310E45-EDAE-48A7-9105-BD78DAB12349}"/>
                </a:ext>
              </a:extLst>
            </p:cNvPr>
            <p:cNvSpPr txBox="1"/>
            <p:nvPr/>
          </p:nvSpPr>
          <p:spPr>
            <a:xfrm>
              <a:off x="5721025" y="928400"/>
              <a:ext cx="216000" cy="215700"/>
            </a:xfrm>
            <a:prstGeom prst="rect">
              <a:avLst/>
            </a:prstGeom>
            <a:solidFill>
              <a:srgbClr val="A4C2F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476;p37">
              <a:extLst>
                <a:ext uri="{FF2B5EF4-FFF2-40B4-BE49-F238E27FC236}">
                  <a16:creationId xmlns:a16="http://schemas.microsoft.com/office/drawing/2014/main" id="{845D7346-0775-479F-A486-65FAAFFE2D8E}"/>
                </a:ext>
              </a:extLst>
            </p:cNvPr>
            <p:cNvSpPr txBox="1"/>
            <p:nvPr/>
          </p:nvSpPr>
          <p:spPr>
            <a:xfrm>
              <a:off x="4477525" y="928400"/>
              <a:ext cx="216000" cy="2157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477;p37">
              <a:extLst>
                <a:ext uri="{FF2B5EF4-FFF2-40B4-BE49-F238E27FC236}">
                  <a16:creationId xmlns:a16="http://schemas.microsoft.com/office/drawing/2014/main" id="{713C8BA1-FAAC-4045-AD17-EEF1759B6C7C}"/>
                </a:ext>
              </a:extLst>
            </p:cNvPr>
            <p:cNvSpPr txBox="1"/>
            <p:nvPr/>
          </p:nvSpPr>
          <p:spPr>
            <a:xfrm>
              <a:off x="4724725" y="830300"/>
              <a:ext cx="9963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Fixed Stage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478;p37">
              <a:extLst>
                <a:ext uri="{FF2B5EF4-FFF2-40B4-BE49-F238E27FC236}">
                  <a16:creationId xmlns:a16="http://schemas.microsoft.com/office/drawing/2014/main" id="{F2587F36-69E8-4385-8661-28110DAB10BA}"/>
                </a:ext>
              </a:extLst>
            </p:cNvPr>
            <p:cNvSpPr txBox="1"/>
            <p:nvPr/>
          </p:nvSpPr>
          <p:spPr>
            <a:xfrm>
              <a:off x="5937025" y="830300"/>
              <a:ext cx="16614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Programmable Stage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479;p37">
              <a:extLst>
                <a:ext uri="{FF2B5EF4-FFF2-40B4-BE49-F238E27FC236}">
                  <a16:creationId xmlns:a16="http://schemas.microsoft.com/office/drawing/2014/main" id="{E178F458-60EE-4552-9102-9CE0DA984118}"/>
                </a:ext>
              </a:extLst>
            </p:cNvPr>
            <p:cNvSpPr txBox="1"/>
            <p:nvPr/>
          </p:nvSpPr>
          <p:spPr>
            <a:xfrm>
              <a:off x="7739975" y="830300"/>
              <a:ext cx="16614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l" sz="1300">
                  <a:latin typeface="Calibri"/>
                  <a:ea typeface="Calibri"/>
                  <a:cs typeface="Calibri"/>
                  <a:sym typeface="Calibri"/>
                </a:rPr>
                <a:t>Declarative Stage</a:t>
              </a:r>
              <a:endParaRPr sz="13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Google Shape;565;p39">
            <a:extLst>
              <a:ext uri="{FF2B5EF4-FFF2-40B4-BE49-F238E27FC236}">
                <a16:creationId xmlns:a16="http://schemas.microsoft.com/office/drawing/2014/main" id="{A6810A1A-C537-4DE2-985D-F4C8CAAD809E}"/>
              </a:ext>
            </a:extLst>
          </p:cNvPr>
          <p:cNvSpPr txBox="1"/>
          <p:nvPr/>
        </p:nvSpPr>
        <p:spPr>
          <a:xfrm>
            <a:off x="-8700" y="3535505"/>
            <a:ext cx="9144000" cy="209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" sz="18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User code </a:t>
            </a:r>
            <a:r>
              <a:rPr lang="el" sz="1800" dirty="0">
                <a:latin typeface="Calibri"/>
                <a:ea typeface="Calibri"/>
                <a:cs typeface="Calibri"/>
                <a:sym typeface="Calibri"/>
              </a:rPr>
              <a:t>is provided for each programmable stage and is called every time the relevant event</a:t>
            </a:r>
            <a:r>
              <a:rPr lang="el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" sz="1800" dirty="0">
                <a:latin typeface="Calibri"/>
                <a:ea typeface="Calibri"/>
                <a:cs typeface="Calibri"/>
                <a:sym typeface="Calibri"/>
              </a:rPr>
              <a:t>is triggered.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" sz="18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Acceleration Data Structure </a:t>
            </a:r>
            <a:r>
              <a:rPr lang="el" sz="1800" dirty="0">
                <a:latin typeface="Calibri"/>
                <a:ea typeface="Calibri"/>
                <a:cs typeface="Calibri"/>
                <a:sym typeface="Calibri"/>
              </a:rPr>
              <a:t>management and </a:t>
            </a:r>
            <a:r>
              <a:rPr lang="el" sz="18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accumulation</a:t>
            </a:r>
            <a:r>
              <a:rPr lang="el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l" sz="1800" dirty="0">
                <a:latin typeface="Calibri"/>
                <a:ea typeface="Calibri"/>
                <a:cs typeface="Calibri"/>
                <a:sym typeface="Calibri"/>
              </a:rPr>
              <a:t>operations are the only actions, not in direct control of the user.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08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21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Programmable Pipeline (2)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49BBEF6-F4CD-4024-9635-130F48CA7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8042112" cy="4041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A3A3A"/>
                </a:solidFill>
              </a:rPr>
              <a:t>Scene Description</a:t>
            </a:r>
          </a:p>
          <a:p>
            <a:pPr lvl="1"/>
            <a:r>
              <a:rPr lang="en-US" sz="1800" dirty="0"/>
              <a:t>Object properties</a:t>
            </a:r>
          </a:p>
          <a:p>
            <a:pPr lvl="1"/>
            <a:r>
              <a:rPr lang="en-US" sz="1800" dirty="0"/>
              <a:t>Simulation settings</a:t>
            </a:r>
          </a:p>
          <a:p>
            <a:r>
              <a:rPr lang="en-US" dirty="0">
                <a:solidFill>
                  <a:srgbClr val="9A3A3A"/>
                </a:solidFill>
              </a:rPr>
              <a:t>Ray Generation Stage</a:t>
            </a:r>
          </a:p>
          <a:p>
            <a:pPr lvl="1"/>
            <a:r>
              <a:rPr lang="en-US" sz="1800" dirty="0"/>
              <a:t>Primary rays (camera, light sources </a:t>
            </a:r>
            <a:r>
              <a:rPr lang="en-US" sz="1800" dirty="0" err="1"/>
              <a:t>e.t.c</a:t>
            </a:r>
            <a:r>
              <a:rPr lang="en-US" sz="1800" dirty="0"/>
              <a:t>.)</a:t>
            </a:r>
          </a:p>
          <a:p>
            <a:r>
              <a:rPr lang="en-US" dirty="0">
                <a:solidFill>
                  <a:srgbClr val="9A3A3A"/>
                </a:solidFill>
              </a:rPr>
              <a:t>Miss/Hit Stage</a:t>
            </a:r>
          </a:p>
          <a:p>
            <a:pPr lvl="1"/>
            <a:r>
              <a:rPr lang="en-US" sz="1800" dirty="0"/>
              <a:t>Intersection information for shading</a:t>
            </a:r>
          </a:p>
          <a:p>
            <a:pPr lvl="1"/>
            <a:r>
              <a:rPr lang="en-US" sz="1800" dirty="0"/>
              <a:t>Secondary ray generation</a:t>
            </a:r>
          </a:p>
          <a:p>
            <a:r>
              <a:rPr lang="en-US" dirty="0">
                <a:solidFill>
                  <a:srgbClr val="9A3A3A"/>
                </a:solidFill>
              </a:rPr>
              <a:t>Post Process Stage</a:t>
            </a:r>
          </a:p>
          <a:p>
            <a:pPr lvl="1"/>
            <a:r>
              <a:rPr lang="en-US" sz="1800" dirty="0"/>
              <a:t>Global access to accumulation buffer and other AOVs</a:t>
            </a:r>
          </a:p>
          <a:p>
            <a:pPr lvl="1"/>
            <a:r>
              <a:rPr lang="en-US" sz="1800" dirty="0"/>
              <a:t>Various screen-space effects</a:t>
            </a:r>
          </a:p>
          <a:p>
            <a:endParaRPr lang="en-US" dirty="0">
              <a:solidFill>
                <a:srgbClr val="9A3A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1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22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API - Overview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49BBEF6-F4CD-4024-9635-130F48CA7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8042112" cy="404134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9A3A3A"/>
                </a:solidFill>
              </a:rPr>
              <a:t>Simple &amp; intuitive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9A3A3A"/>
                </a:solidFill>
              </a:rPr>
              <a:t>Mapping</a:t>
            </a:r>
            <a:r>
              <a:rPr lang="en-US" sz="1800" dirty="0"/>
              <a:t> to fundamental concepts of Ray Tracing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9A3A3A"/>
                </a:solidFill>
              </a:rPr>
              <a:t>Correspondence</a:t>
            </a:r>
            <a:r>
              <a:rPr lang="en-US" sz="1800" dirty="0"/>
              <a:t> to the “</a:t>
            </a:r>
            <a:r>
              <a:rPr lang="en-US" sz="1800" dirty="0" err="1">
                <a:solidFill>
                  <a:srgbClr val="9A3A3A"/>
                </a:solidFill>
              </a:rPr>
              <a:t>gl</a:t>
            </a:r>
            <a:r>
              <a:rPr lang="en-US" sz="1800" dirty="0">
                <a:solidFill>
                  <a:srgbClr val="9A3A3A"/>
                </a:solidFill>
              </a:rPr>
              <a:t>_</a:t>
            </a:r>
            <a:r>
              <a:rPr lang="en-US" sz="1800" dirty="0"/>
              <a:t>” namespace</a:t>
            </a:r>
          </a:p>
          <a:p>
            <a:endParaRPr lang="en-US" sz="1800" dirty="0"/>
          </a:p>
        </p:txBody>
      </p:sp>
      <p:pic>
        <p:nvPicPr>
          <p:cNvPr id="3" name="Google Shape;611;p44">
            <a:extLst>
              <a:ext uri="{FF2B5EF4-FFF2-40B4-BE49-F238E27FC236}">
                <a16:creationId xmlns:a16="http://schemas.microsoft.com/office/drawing/2014/main" id="{74DB7BD6-4FEC-43F0-B6DC-85BA291B93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7"/>
          <a:stretch/>
        </p:blipFill>
        <p:spPr>
          <a:xfrm>
            <a:off x="5328620" y="1124534"/>
            <a:ext cx="3623650" cy="37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1C4ADB-6DE1-49CE-91DB-3B65E274DEDA}"/>
              </a:ext>
            </a:extLst>
          </p:cNvPr>
          <p:cNvSpPr txBox="1"/>
          <p:nvPr/>
        </p:nvSpPr>
        <p:spPr>
          <a:xfrm>
            <a:off x="5328620" y="4840941"/>
            <a:ext cx="36236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*Complete table: </a:t>
            </a:r>
            <a:r>
              <a:rPr lang="en-US" sz="1000" i="1" dirty="0">
                <a:solidFill>
                  <a:srgbClr val="9A3A3A"/>
                </a:solidFill>
              </a:rPr>
              <a:t>https://www.rayground.com/documentation</a:t>
            </a:r>
          </a:p>
        </p:txBody>
      </p:sp>
      <p:sp>
        <p:nvSpPr>
          <p:cNvPr id="8" name="Google Shape;622;p45">
            <a:extLst>
              <a:ext uri="{FF2B5EF4-FFF2-40B4-BE49-F238E27FC236}">
                <a16:creationId xmlns:a16="http://schemas.microsoft.com/office/drawing/2014/main" id="{CFD66F6E-87AC-485F-85F2-F9321BB2D747}"/>
              </a:ext>
            </a:extLst>
          </p:cNvPr>
          <p:cNvSpPr/>
          <p:nvPr/>
        </p:nvSpPr>
        <p:spPr>
          <a:xfrm>
            <a:off x="5328620" y="1843800"/>
            <a:ext cx="3623650" cy="935976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22;p45">
            <a:extLst>
              <a:ext uri="{FF2B5EF4-FFF2-40B4-BE49-F238E27FC236}">
                <a16:creationId xmlns:a16="http://schemas.microsoft.com/office/drawing/2014/main" id="{2CFE6218-9F27-4101-9FB9-B41698CF7C8C}"/>
              </a:ext>
            </a:extLst>
          </p:cNvPr>
          <p:cNvSpPr/>
          <p:nvPr/>
        </p:nvSpPr>
        <p:spPr>
          <a:xfrm>
            <a:off x="5328620" y="3078060"/>
            <a:ext cx="3623650" cy="820942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29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75;p50">
            <a:extLst>
              <a:ext uri="{FF2B5EF4-FFF2-40B4-BE49-F238E27FC236}">
                <a16:creationId xmlns:a16="http://schemas.microsoft.com/office/drawing/2014/main" id="{9F787746-5BA9-4A51-9C02-58CA0AE354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9" r="139"/>
          <a:stretch/>
        </p:blipFill>
        <p:spPr>
          <a:xfrm>
            <a:off x="5592375" y="903466"/>
            <a:ext cx="3489142" cy="44454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23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Rayground API – Scene Description Stage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49BBEF6-F4CD-4024-9635-130F48CA7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5040112" cy="4041340"/>
          </a:xfrm>
        </p:spPr>
        <p:txBody>
          <a:bodyPr>
            <a:normAutofit/>
          </a:bodyPr>
          <a:lstStyle/>
          <a:p>
            <a:r>
              <a:rPr lang="en-US" sz="1800" dirty="0"/>
              <a:t>Simple custom </a:t>
            </a:r>
            <a:r>
              <a:rPr lang="en-US" sz="1800" dirty="0">
                <a:solidFill>
                  <a:srgbClr val="9A3A3A"/>
                </a:solidFill>
              </a:rPr>
              <a:t>JSON format</a:t>
            </a:r>
          </a:p>
          <a:p>
            <a:r>
              <a:rPr lang="en-US" sz="1800" dirty="0">
                <a:solidFill>
                  <a:srgbClr val="00B0F0"/>
                </a:solidFill>
              </a:rPr>
              <a:t>Settings</a:t>
            </a:r>
          </a:p>
          <a:p>
            <a:pPr lvl="1"/>
            <a:r>
              <a:rPr lang="en-US" sz="1600" dirty="0"/>
              <a:t>simulation properties (e.g. recursion depth)</a:t>
            </a:r>
          </a:p>
          <a:p>
            <a:r>
              <a:rPr lang="en-US" sz="1800" dirty="0">
                <a:solidFill>
                  <a:srgbClr val="00B050"/>
                </a:solidFill>
              </a:rPr>
              <a:t>Objects</a:t>
            </a:r>
          </a:p>
          <a:p>
            <a:pPr lvl="1"/>
            <a:r>
              <a:rPr lang="en-US" sz="1600" dirty="0"/>
              <a:t>Scene geometry</a:t>
            </a:r>
          </a:p>
          <a:p>
            <a:pPr lvl="1"/>
            <a:r>
              <a:rPr lang="en-US" sz="1600" dirty="0"/>
              <a:t>Supports several basic shapes and triangle soups</a:t>
            </a:r>
          </a:p>
          <a:p>
            <a:pPr lvl="1"/>
            <a:r>
              <a:rPr lang="en-US" sz="1600" dirty="0"/>
              <a:t>For each object, the user can </a:t>
            </a:r>
            <a:r>
              <a:rPr lang="en-US" sz="1600" dirty="0">
                <a:solidFill>
                  <a:srgbClr val="FF0000"/>
                </a:solidFill>
              </a:rPr>
              <a:t>specify</a:t>
            </a:r>
            <a:r>
              <a:rPr lang="en-US" sz="1600" dirty="0"/>
              <a:t>:</a:t>
            </a:r>
          </a:p>
          <a:p>
            <a:pPr lvl="2"/>
            <a:r>
              <a:rPr lang="en-US" sz="1400" dirty="0"/>
              <a:t>3D positioning and scaling via TRS transformation, if “</a:t>
            </a:r>
            <a:r>
              <a:rPr lang="en-US" sz="1400" i="1" dirty="0"/>
              <a:t>model</a:t>
            </a:r>
            <a:r>
              <a:rPr lang="en-US" sz="1400" dirty="0"/>
              <a:t>” matrix is present, it is used instead.</a:t>
            </a:r>
          </a:p>
          <a:p>
            <a:pPr lvl="2"/>
            <a:r>
              <a:rPr lang="en-US" sz="1400" dirty="0"/>
              <a:t>Object properties which become available during Hit events</a:t>
            </a:r>
          </a:p>
        </p:txBody>
      </p:sp>
      <p:sp>
        <p:nvSpPr>
          <p:cNvPr id="8" name="Google Shape;622;p45">
            <a:extLst>
              <a:ext uri="{FF2B5EF4-FFF2-40B4-BE49-F238E27FC236}">
                <a16:creationId xmlns:a16="http://schemas.microsoft.com/office/drawing/2014/main" id="{CFD66F6E-87AC-485F-85F2-F9321BB2D747}"/>
              </a:ext>
            </a:extLst>
          </p:cNvPr>
          <p:cNvSpPr/>
          <p:nvPr/>
        </p:nvSpPr>
        <p:spPr>
          <a:xfrm>
            <a:off x="5592375" y="923137"/>
            <a:ext cx="3489142" cy="481381"/>
          </a:xfrm>
          <a:prstGeom prst="rect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22;p45">
            <a:extLst>
              <a:ext uri="{FF2B5EF4-FFF2-40B4-BE49-F238E27FC236}">
                <a16:creationId xmlns:a16="http://schemas.microsoft.com/office/drawing/2014/main" id="{2CFE6218-9F27-4101-9FB9-B41698CF7C8C}"/>
              </a:ext>
            </a:extLst>
          </p:cNvPr>
          <p:cNvSpPr/>
          <p:nvPr/>
        </p:nvSpPr>
        <p:spPr>
          <a:xfrm>
            <a:off x="5592375" y="1441096"/>
            <a:ext cx="3489142" cy="3706373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22;p45">
            <a:extLst>
              <a:ext uri="{FF2B5EF4-FFF2-40B4-BE49-F238E27FC236}">
                <a16:creationId xmlns:a16="http://schemas.microsoft.com/office/drawing/2014/main" id="{FB328DA4-F718-4466-B869-4798FC114724}"/>
              </a:ext>
            </a:extLst>
          </p:cNvPr>
          <p:cNvSpPr/>
          <p:nvPr/>
        </p:nvSpPr>
        <p:spPr>
          <a:xfrm>
            <a:off x="5654858" y="1573492"/>
            <a:ext cx="3364784" cy="87709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546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24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API – Ray Generation Stage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49BBEF6-F4CD-4024-9635-130F48CA7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5572648" cy="4041340"/>
          </a:xfrm>
        </p:spPr>
        <p:txBody>
          <a:bodyPr>
            <a:normAutofit/>
          </a:bodyPr>
          <a:lstStyle/>
          <a:p>
            <a:r>
              <a:rPr lang="en-US" sz="1800" dirty="0"/>
              <a:t>Generate </a:t>
            </a:r>
            <a:r>
              <a:rPr lang="en-US" sz="1800" dirty="0">
                <a:solidFill>
                  <a:srgbClr val="9A3A3A"/>
                </a:solidFill>
              </a:rPr>
              <a:t>primary rays </a:t>
            </a:r>
            <a:r>
              <a:rPr lang="en-US" sz="1800" dirty="0"/>
              <a:t>in parallel for each pixel</a:t>
            </a:r>
          </a:p>
          <a:p>
            <a:r>
              <a:rPr lang="en-US" sz="1800" dirty="0"/>
              <a:t>Typically used to set up a </a:t>
            </a:r>
            <a:r>
              <a:rPr lang="en-US" sz="1800" dirty="0">
                <a:solidFill>
                  <a:srgbClr val="9A3A3A"/>
                </a:solidFill>
              </a:rPr>
              <a:t>virtual camera</a:t>
            </a:r>
          </a:p>
          <a:p>
            <a:r>
              <a:rPr lang="en-US" sz="1800" dirty="0"/>
              <a:t>The user has access to the </a:t>
            </a:r>
            <a:r>
              <a:rPr lang="en-US" sz="1800" dirty="0">
                <a:solidFill>
                  <a:srgbClr val="9A3A3A"/>
                </a:solidFill>
              </a:rPr>
              <a:t>canvas dimensions</a:t>
            </a:r>
            <a:r>
              <a:rPr lang="en-US" sz="1800" dirty="0"/>
              <a:t> and each </a:t>
            </a:r>
            <a:r>
              <a:rPr lang="en-US" sz="1800" dirty="0">
                <a:solidFill>
                  <a:srgbClr val="9A3A3A"/>
                </a:solidFill>
              </a:rPr>
              <a:t>pixel’s coordinates</a:t>
            </a:r>
          </a:p>
          <a:p>
            <a:r>
              <a:rPr lang="en-US" sz="1800" dirty="0"/>
              <a:t>Rays carry a </a:t>
            </a:r>
            <a:r>
              <a:rPr lang="en-US" sz="1800" dirty="0">
                <a:solidFill>
                  <a:srgbClr val="9A3A3A"/>
                </a:solidFill>
              </a:rPr>
              <a:t>payload</a:t>
            </a:r>
            <a:r>
              <a:rPr lang="en-US" sz="1800" dirty="0"/>
              <a:t> and the pixel’s </a:t>
            </a:r>
            <a:r>
              <a:rPr lang="en-US" sz="1800" dirty="0">
                <a:solidFill>
                  <a:srgbClr val="9A3A3A"/>
                </a:solidFill>
              </a:rPr>
              <a:t>accumulation</a:t>
            </a:r>
            <a:r>
              <a:rPr lang="en-US" sz="1800" dirty="0"/>
              <a:t> value </a:t>
            </a:r>
          </a:p>
          <a:p>
            <a:endParaRPr lang="en-US" sz="1800" dirty="0"/>
          </a:p>
          <a:p>
            <a:r>
              <a:rPr lang="en-US" sz="1800" dirty="0"/>
              <a:t>The user “submits” </a:t>
            </a:r>
            <a:r>
              <a:rPr lang="en-US" sz="1800" b="1" dirty="0"/>
              <a:t>primary rays</a:t>
            </a:r>
            <a:r>
              <a:rPr lang="en-US" sz="1800" dirty="0"/>
              <a:t> for intersection by appropriately setting the “</a:t>
            </a:r>
            <a:r>
              <a:rPr lang="en-US" sz="1800" dirty="0" err="1">
                <a:solidFill>
                  <a:srgbClr val="9A3A3A"/>
                </a:solidFill>
              </a:rPr>
              <a:t>rg_RayOrigin</a:t>
            </a:r>
            <a:r>
              <a:rPr lang="en-US" sz="1800" dirty="0"/>
              <a:t>”</a:t>
            </a:r>
            <a:r>
              <a:rPr lang="en-US" sz="1800" b="1" dirty="0"/>
              <a:t> </a:t>
            </a:r>
            <a:r>
              <a:rPr lang="en-US" sz="1800" dirty="0"/>
              <a:t>and “</a:t>
            </a:r>
            <a:r>
              <a:rPr lang="en-US" sz="1800" dirty="0" err="1">
                <a:solidFill>
                  <a:srgbClr val="9A3A3A"/>
                </a:solidFill>
              </a:rPr>
              <a:t>rg_RayDirection</a:t>
            </a:r>
            <a:r>
              <a:rPr lang="en-US" sz="1800" dirty="0"/>
              <a:t>”</a:t>
            </a:r>
            <a:r>
              <a:rPr lang="en-US" sz="1800" b="1" dirty="0">
                <a:solidFill>
                  <a:srgbClr val="9A3A3A"/>
                </a:solidFill>
              </a:rPr>
              <a:t> </a:t>
            </a:r>
            <a:r>
              <a:rPr lang="en-US" sz="1800" dirty="0"/>
              <a:t>built-ins</a:t>
            </a:r>
          </a:p>
          <a:p>
            <a:endParaRPr lang="en-US" sz="1800" dirty="0"/>
          </a:p>
          <a:p>
            <a:r>
              <a:rPr lang="en-US" sz="1800" dirty="0"/>
              <a:t>Ray payload and accumulation are </a:t>
            </a:r>
            <a:r>
              <a:rPr lang="en-US" sz="1800" b="1" dirty="0"/>
              <a:t>initialized</a:t>
            </a:r>
            <a:r>
              <a:rPr lang="en-US" sz="1800" dirty="0"/>
              <a:t> through “</a:t>
            </a:r>
            <a:r>
              <a:rPr lang="en-US" sz="1800" dirty="0" err="1">
                <a:solidFill>
                  <a:srgbClr val="9A3A3A"/>
                </a:solidFill>
              </a:rPr>
              <a:t>rg_PayloadX</a:t>
            </a:r>
            <a:r>
              <a:rPr lang="en-US" sz="1800" dirty="0"/>
              <a:t>”</a:t>
            </a:r>
            <a:r>
              <a:rPr lang="en-US" sz="1800" b="1" dirty="0"/>
              <a:t> </a:t>
            </a:r>
            <a:r>
              <a:rPr lang="en-US" sz="1800" dirty="0"/>
              <a:t>and “</a:t>
            </a:r>
            <a:r>
              <a:rPr lang="en-US" sz="1800" dirty="0" err="1">
                <a:solidFill>
                  <a:srgbClr val="9A3A3A"/>
                </a:solidFill>
              </a:rPr>
              <a:t>rg_Accumulation</a:t>
            </a:r>
            <a:r>
              <a:rPr lang="en-US" sz="1800" dirty="0"/>
              <a:t>”</a:t>
            </a:r>
          </a:p>
        </p:txBody>
      </p:sp>
      <p:pic>
        <p:nvPicPr>
          <p:cNvPr id="3" name="Google Shape;716;p54">
            <a:extLst>
              <a:ext uri="{FF2B5EF4-FFF2-40B4-BE49-F238E27FC236}">
                <a16:creationId xmlns:a16="http://schemas.microsoft.com/office/drawing/2014/main" id="{3D4B1B3C-63DC-4D8A-94F8-DA166E5B68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530" y="1124535"/>
            <a:ext cx="2664739" cy="266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18;p54">
            <a:extLst>
              <a:ext uri="{FF2B5EF4-FFF2-40B4-BE49-F238E27FC236}">
                <a16:creationId xmlns:a16="http://schemas.microsoft.com/office/drawing/2014/main" id="{BC536F6F-B0FC-4F66-9F8C-581245BC829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669" y="4111177"/>
            <a:ext cx="2050600" cy="9585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00013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4" name="Google Shape;719;p54">
            <a:extLst>
              <a:ext uri="{FF2B5EF4-FFF2-40B4-BE49-F238E27FC236}">
                <a16:creationId xmlns:a16="http://schemas.microsoft.com/office/drawing/2014/main" id="{D54CBBBC-605B-4F6F-B390-48FB81F2D25A}"/>
              </a:ext>
            </a:extLst>
          </p:cNvPr>
          <p:cNvCxnSpPr>
            <a:cxnSpLocks/>
          </p:cNvCxnSpPr>
          <p:nvPr/>
        </p:nvCxnSpPr>
        <p:spPr>
          <a:xfrm flipH="1" flipV="1">
            <a:off x="6744615" y="3789275"/>
            <a:ext cx="157054" cy="3156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20;p54">
            <a:extLst>
              <a:ext uri="{FF2B5EF4-FFF2-40B4-BE49-F238E27FC236}">
                <a16:creationId xmlns:a16="http://schemas.microsoft.com/office/drawing/2014/main" id="{0FA454DB-AE7D-4FBF-A099-95CE9A3B3426}"/>
              </a:ext>
            </a:extLst>
          </p:cNvPr>
          <p:cNvCxnSpPr>
            <a:cxnSpLocks/>
          </p:cNvCxnSpPr>
          <p:nvPr/>
        </p:nvCxnSpPr>
        <p:spPr>
          <a:xfrm>
            <a:off x="6287530" y="3783067"/>
            <a:ext cx="614139" cy="12866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8924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25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API – Hit/Miss Stage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49BBEF6-F4CD-4024-9635-130F48CA7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5323931" cy="427931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Previously submitted rays are </a:t>
            </a:r>
            <a:r>
              <a:rPr lang="en-US" sz="1800" dirty="0">
                <a:solidFill>
                  <a:srgbClr val="9A3A3A"/>
                </a:solidFill>
              </a:rPr>
              <a:t>intersected (or not)</a:t>
            </a:r>
            <a:r>
              <a:rPr lang="en-US" sz="1800" dirty="0"/>
              <a:t> with the scene</a:t>
            </a:r>
          </a:p>
          <a:p>
            <a:r>
              <a:rPr lang="en-US" sz="1800" dirty="0"/>
              <a:t>A </a:t>
            </a:r>
            <a:r>
              <a:rPr lang="en-US" sz="1800" dirty="0">
                <a:solidFill>
                  <a:srgbClr val="9A3A3A"/>
                </a:solidFill>
              </a:rPr>
              <a:t>Miss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9A3A3A"/>
                </a:solidFill>
              </a:rPr>
              <a:t>Hit</a:t>
            </a:r>
            <a:r>
              <a:rPr lang="en-US" sz="1800" dirty="0"/>
              <a:t> event is triggered</a:t>
            </a:r>
          </a:p>
          <a:p>
            <a:r>
              <a:rPr lang="en-US" sz="1800" dirty="0">
                <a:solidFill>
                  <a:srgbClr val="9A3A3A"/>
                </a:solidFill>
              </a:rPr>
              <a:t>Local shading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9A3A3A"/>
                </a:solidFill>
              </a:rPr>
              <a:t>next event estimation </a:t>
            </a:r>
            <a:r>
              <a:rPr lang="en-US" sz="1800" dirty="0"/>
              <a:t>commonly take place in this stage</a:t>
            </a:r>
          </a:p>
          <a:p>
            <a:r>
              <a:rPr lang="en-US" sz="1800" dirty="0"/>
              <a:t>In-shader visibility queries can be performed using “</a:t>
            </a:r>
            <a:r>
              <a:rPr lang="en-US" sz="1800" dirty="0" err="1">
                <a:solidFill>
                  <a:srgbClr val="9A3A3A"/>
                </a:solidFill>
              </a:rPr>
              <a:t>rg_TraceOcclusion</a:t>
            </a:r>
            <a:r>
              <a:rPr lang="en-US" sz="1800" dirty="0"/>
              <a:t>”</a:t>
            </a:r>
          </a:p>
          <a:p>
            <a:r>
              <a:rPr lang="en-US" sz="1800" dirty="0"/>
              <a:t>The user “submits” </a:t>
            </a:r>
            <a:r>
              <a:rPr lang="en-US" sz="1800" b="1" dirty="0"/>
              <a:t>secondary rays</a:t>
            </a:r>
            <a:r>
              <a:rPr lang="en-US" sz="1800" dirty="0"/>
              <a:t> for intersection by appropriately setting the “</a:t>
            </a:r>
            <a:r>
              <a:rPr lang="en-US" sz="1800" dirty="0" err="1">
                <a:solidFill>
                  <a:srgbClr val="9A3A3A"/>
                </a:solidFill>
              </a:rPr>
              <a:t>rg_RayOrigin</a:t>
            </a:r>
            <a:r>
              <a:rPr lang="en-US" sz="1800" dirty="0"/>
              <a:t>”</a:t>
            </a:r>
            <a:r>
              <a:rPr lang="en-US" sz="1800" b="1" dirty="0"/>
              <a:t> </a:t>
            </a:r>
            <a:r>
              <a:rPr lang="en-US" sz="1800" dirty="0"/>
              <a:t>and “</a:t>
            </a:r>
            <a:r>
              <a:rPr lang="en-US" sz="1800" dirty="0" err="1">
                <a:solidFill>
                  <a:srgbClr val="9A3A3A"/>
                </a:solidFill>
              </a:rPr>
              <a:t>rg_RayDirection</a:t>
            </a:r>
            <a:r>
              <a:rPr lang="en-US" sz="1800" dirty="0"/>
              <a:t>”</a:t>
            </a:r>
            <a:r>
              <a:rPr lang="en-US" sz="1800" b="1" dirty="0">
                <a:solidFill>
                  <a:srgbClr val="9A3A3A"/>
                </a:solidFill>
              </a:rPr>
              <a:t> </a:t>
            </a:r>
            <a:r>
              <a:rPr lang="en-US" sz="1800" dirty="0"/>
              <a:t>built-ins</a:t>
            </a:r>
          </a:p>
          <a:p>
            <a:r>
              <a:rPr lang="en-US" sz="1800" dirty="0"/>
              <a:t>Ray payload and accumulation are </a:t>
            </a:r>
            <a:r>
              <a:rPr lang="en-US" sz="1800" b="1" dirty="0"/>
              <a:t>updated</a:t>
            </a:r>
            <a:r>
              <a:rPr lang="en-US" sz="1800" dirty="0"/>
              <a:t> through “</a:t>
            </a:r>
            <a:r>
              <a:rPr lang="en-US" sz="1800" dirty="0" err="1">
                <a:solidFill>
                  <a:srgbClr val="9A3A3A"/>
                </a:solidFill>
              </a:rPr>
              <a:t>rg_PayloadX</a:t>
            </a:r>
            <a:r>
              <a:rPr lang="en-US" sz="1800" dirty="0"/>
              <a:t>”</a:t>
            </a:r>
            <a:r>
              <a:rPr lang="en-US" sz="1800" b="1" dirty="0"/>
              <a:t> </a:t>
            </a:r>
            <a:r>
              <a:rPr lang="en-US" sz="1800" dirty="0"/>
              <a:t>and “</a:t>
            </a:r>
            <a:r>
              <a:rPr lang="en-US" sz="1800" dirty="0" err="1">
                <a:solidFill>
                  <a:srgbClr val="9A3A3A"/>
                </a:solidFill>
              </a:rPr>
              <a:t>rg_Accumulation</a:t>
            </a:r>
            <a:r>
              <a:rPr lang="en-US" sz="1800" dirty="0"/>
              <a:t>”</a:t>
            </a:r>
          </a:p>
          <a:p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The process </a:t>
            </a:r>
            <a:r>
              <a:rPr lang="en-US" sz="18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continues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until the “max depth” iteration is reached or the </a:t>
            </a:r>
            <a:r>
              <a:rPr lang="en-US" sz="18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ray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is set to “inactive”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A290D5-3137-4B1C-ACA4-564A707BE1CE}"/>
              </a:ext>
            </a:extLst>
          </p:cNvPr>
          <p:cNvGrpSpPr/>
          <p:nvPr/>
        </p:nvGrpSpPr>
        <p:grpSpPr>
          <a:xfrm>
            <a:off x="5515661" y="1590887"/>
            <a:ext cx="3309825" cy="549096"/>
            <a:chOff x="5515661" y="1590887"/>
            <a:chExt cx="3309825" cy="5490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2BA5BA-5AE6-463E-8C19-8B0166BEF01E}"/>
                </a:ext>
              </a:extLst>
            </p:cNvPr>
            <p:cNvSpPr/>
            <p:nvPr/>
          </p:nvSpPr>
          <p:spPr>
            <a:xfrm>
              <a:off x="5515661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CAD710-CFA8-4119-853B-873969C45592}"/>
                </a:ext>
              </a:extLst>
            </p:cNvPr>
            <p:cNvSpPr/>
            <p:nvPr/>
          </p:nvSpPr>
          <p:spPr>
            <a:xfrm>
              <a:off x="6067807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1BFC50-A02D-4E1D-8A8E-B9872001098C}"/>
                </a:ext>
              </a:extLst>
            </p:cNvPr>
            <p:cNvSpPr/>
            <p:nvPr/>
          </p:nvSpPr>
          <p:spPr>
            <a:xfrm>
              <a:off x="7172099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58D77D7-2940-402B-8564-6313D8F89E2B}"/>
                </a:ext>
              </a:extLst>
            </p:cNvPr>
            <p:cNvSpPr/>
            <p:nvPr/>
          </p:nvSpPr>
          <p:spPr>
            <a:xfrm>
              <a:off x="7724245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40DFCD-6B7F-40A5-9A57-6F426A7D1EBC}"/>
                </a:ext>
              </a:extLst>
            </p:cNvPr>
            <p:cNvSpPr/>
            <p:nvPr/>
          </p:nvSpPr>
          <p:spPr>
            <a:xfrm>
              <a:off x="8276390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F4E883-97B4-40FE-8E49-0903521EEE27}"/>
                </a:ext>
              </a:extLst>
            </p:cNvPr>
            <p:cNvSpPr/>
            <p:nvPr/>
          </p:nvSpPr>
          <p:spPr>
            <a:xfrm>
              <a:off x="6619953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07EC74-C506-4C47-BDE8-3FA3518298CF}"/>
              </a:ext>
            </a:extLst>
          </p:cNvPr>
          <p:cNvGrpSpPr/>
          <p:nvPr/>
        </p:nvGrpSpPr>
        <p:grpSpPr>
          <a:xfrm>
            <a:off x="5515661" y="4334782"/>
            <a:ext cx="3309825" cy="549096"/>
            <a:chOff x="5515661" y="1590887"/>
            <a:chExt cx="3309825" cy="549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851188-55B6-4630-8D10-06B302825A42}"/>
                </a:ext>
              </a:extLst>
            </p:cNvPr>
            <p:cNvSpPr/>
            <p:nvPr/>
          </p:nvSpPr>
          <p:spPr>
            <a:xfrm>
              <a:off x="5515661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A3F564-469F-4A48-B4C1-289D0E66EC2D}"/>
                </a:ext>
              </a:extLst>
            </p:cNvPr>
            <p:cNvSpPr/>
            <p:nvPr/>
          </p:nvSpPr>
          <p:spPr>
            <a:xfrm>
              <a:off x="6067807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324DA7-E05E-49A4-B226-B94E20C312B8}"/>
                </a:ext>
              </a:extLst>
            </p:cNvPr>
            <p:cNvSpPr/>
            <p:nvPr/>
          </p:nvSpPr>
          <p:spPr>
            <a:xfrm>
              <a:off x="7172099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B1F3B9-688C-4B5F-8765-1E1B1E7B0C06}"/>
                </a:ext>
              </a:extLst>
            </p:cNvPr>
            <p:cNvSpPr/>
            <p:nvPr/>
          </p:nvSpPr>
          <p:spPr>
            <a:xfrm>
              <a:off x="7724245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B72806-73AD-4FD1-9BB7-85EED8AC7A30}"/>
                </a:ext>
              </a:extLst>
            </p:cNvPr>
            <p:cNvSpPr/>
            <p:nvPr/>
          </p:nvSpPr>
          <p:spPr>
            <a:xfrm>
              <a:off x="8276390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CEC6E1-D1DE-4570-A81A-BC4BBF81CE91}"/>
                </a:ext>
              </a:extLst>
            </p:cNvPr>
            <p:cNvSpPr/>
            <p:nvPr/>
          </p:nvSpPr>
          <p:spPr>
            <a:xfrm>
              <a:off x="6619953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454A8C-6AEC-4E8A-B3D9-10D77C1C1B10}"/>
              </a:ext>
            </a:extLst>
          </p:cNvPr>
          <p:cNvGrpSpPr/>
          <p:nvPr/>
        </p:nvGrpSpPr>
        <p:grpSpPr>
          <a:xfrm>
            <a:off x="5515661" y="2139983"/>
            <a:ext cx="3309825" cy="549096"/>
            <a:chOff x="5515661" y="1590887"/>
            <a:chExt cx="3309825" cy="54909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165512-9B78-46C6-9465-7C17DD80101A}"/>
                </a:ext>
              </a:extLst>
            </p:cNvPr>
            <p:cNvSpPr/>
            <p:nvPr/>
          </p:nvSpPr>
          <p:spPr>
            <a:xfrm>
              <a:off x="5515661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3CDA27-BC9F-46D6-B61C-D30D925659A1}"/>
                </a:ext>
              </a:extLst>
            </p:cNvPr>
            <p:cNvSpPr/>
            <p:nvPr/>
          </p:nvSpPr>
          <p:spPr>
            <a:xfrm>
              <a:off x="6067807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47537E3-6F35-4EDE-8385-79FD486D808A}"/>
                </a:ext>
              </a:extLst>
            </p:cNvPr>
            <p:cNvSpPr/>
            <p:nvPr/>
          </p:nvSpPr>
          <p:spPr>
            <a:xfrm>
              <a:off x="7172099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8787435-B755-4A8C-8BC1-3165F978BF94}"/>
                </a:ext>
              </a:extLst>
            </p:cNvPr>
            <p:cNvSpPr/>
            <p:nvPr/>
          </p:nvSpPr>
          <p:spPr>
            <a:xfrm>
              <a:off x="7724245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0196CA-48A5-41FD-B9F2-77B4210DF9A9}"/>
                </a:ext>
              </a:extLst>
            </p:cNvPr>
            <p:cNvSpPr/>
            <p:nvPr/>
          </p:nvSpPr>
          <p:spPr>
            <a:xfrm>
              <a:off x="8276390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241579-9D56-43CA-946B-CB59A7D9801E}"/>
                </a:ext>
              </a:extLst>
            </p:cNvPr>
            <p:cNvSpPr/>
            <p:nvPr/>
          </p:nvSpPr>
          <p:spPr>
            <a:xfrm>
              <a:off x="6619953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F219F6-26A2-4EB6-8F79-7F2A64F4AF5D}"/>
              </a:ext>
            </a:extLst>
          </p:cNvPr>
          <p:cNvGrpSpPr/>
          <p:nvPr/>
        </p:nvGrpSpPr>
        <p:grpSpPr>
          <a:xfrm>
            <a:off x="5514136" y="2689967"/>
            <a:ext cx="3309825" cy="549096"/>
            <a:chOff x="5515661" y="1590887"/>
            <a:chExt cx="3309825" cy="54909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949717-E0EA-4825-A995-49DAF290C205}"/>
                </a:ext>
              </a:extLst>
            </p:cNvPr>
            <p:cNvSpPr/>
            <p:nvPr/>
          </p:nvSpPr>
          <p:spPr>
            <a:xfrm>
              <a:off x="5515661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1001F6-3692-4105-B01F-2830B1568755}"/>
                </a:ext>
              </a:extLst>
            </p:cNvPr>
            <p:cNvSpPr/>
            <p:nvPr/>
          </p:nvSpPr>
          <p:spPr>
            <a:xfrm>
              <a:off x="6067807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A68CEC-D724-49D4-98CA-08D681A37006}"/>
                </a:ext>
              </a:extLst>
            </p:cNvPr>
            <p:cNvSpPr/>
            <p:nvPr/>
          </p:nvSpPr>
          <p:spPr>
            <a:xfrm>
              <a:off x="7172099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D525ABA-6FFE-4BA2-9585-85CFAB67F313}"/>
                </a:ext>
              </a:extLst>
            </p:cNvPr>
            <p:cNvSpPr/>
            <p:nvPr/>
          </p:nvSpPr>
          <p:spPr>
            <a:xfrm>
              <a:off x="7724245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C2F2FD4-5627-4663-9455-60E830B8AEAC}"/>
                </a:ext>
              </a:extLst>
            </p:cNvPr>
            <p:cNvSpPr/>
            <p:nvPr/>
          </p:nvSpPr>
          <p:spPr>
            <a:xfrm>
              <a:off x="8276390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650DA0-0CBC-4116-B8C8-225D1AE97155}"/>
                </a:ext>
              </a:extLst>
            </p:cNvPr>
            <p:cNvSpPr/>
            <p:nvPr/>
          </p:nvSpPr>
          <p:spPr>
            <a:xfrm>
              <a:off x="6619953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C65B1EB-8ECA-492D-8F63-46D579EE7AA8}"/>
              </a:ext>
            </a:extLst>
          </p:cNvPr>
          <p:cNvGrpSpPr/>
          <p:nvPr/>
        </p:nvGrpSpPr>
        <p:grpSpPr>
          <a:xfrm>
            <a:off x="5512611" y="3238174"/>
            <a:ext cx="3309825" cy="549096"/>
            <a:chOff x="5515661" y="1590887"/>
            <a:chExt cx="3309825" cy="54909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89C891-879D-42FC-9B89-B6E2561DB18A}"/>
                </a:ext>
              </a:extLst>
            </p:cNvPr>
            <p:cNvSpPr/>
            <p:nvPr/>
          </p:nvSpPr>
          <p:spPr>
            <a:xfrm>
              <a:off x="5515661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31A7BF-89FD-4008-8EE9-A65AE26A6509}"/>
                </a:ext>
              </a:extLst>
            </p:cNvPr>
            <p:cNvSpPr/>
            <p:nvPr/>
          </p:nvSpPr>
          <p:spPr>
            <a:xfrm>
              <a:off x="6067807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573E2D9-592A-4F51-84FF-873A0E016C26}"/>
                </a:ext>
              </a:extLst>
            </p:cNvPr>
            <p:cNvSpPr/>
            <p:nvPr/>
          </p:nvSpPr>
          <p:spPr>
            <a:xfrm>
              <a:off x="7172099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85B7DAF-2924-4E1A-B7E2-C26C2F2B02B4}"/>
                </a:ext>
              </a:extLst>
            </p:cNvPr>
            <p:cNvSpPr/>
            <p:nvPr/>
          </p:nvSpPr>
          <p:spPr>
            <a:xfrm>
              <a:off x="7724245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238451-A5EA-412B-BC70-4A957F507877}"/>
                </a:ext>
              </a:extLst>
            </p:cNvPr>
            <p:cNvSpPr/>
            <p:nvPr/>
          </p:nvSpPr>
          <p:spPr>
            <a:xfrm>
              <a:off x="8276390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4DE4BAC-28EE-4F75-832F-A1B4717197C5}"/>
                </a:ext>
              </a:extLst>
            </p:cNvPr>
            <p:cNvSpPr/>
            <p:nvPr/>
          </p:nvSpPr>
          <p:spPr>
            <a:xfrm>
              <a:off x="6619953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8F5485-D27B-458E-ADCB-E389431B0427}"/>
              </a:ext>
            </a:extLst>
          </p:cNvPr>
          <p:cNvGrpSpPr/>
          <p:nvPr/>
        </p:nvGrpSpPr>
        <p:grpSpPr>
          <a:xfrm>
            <a:off x="5512611" y="3788159"/>
            <a:ext cx="3309825" cy="549096"/>
            <a:chOff x="5515661" y="1590887"/>
            <a:chExt cx="3309825" cy="54909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8BF6255-052F-45F4-A343-598FFF617B45}"/>
                </a:ext>
              </a:extLst>
            </p:cNvPr>
            <p:cNvSpPr/>
            <p:nvPr/>
          </p:nvSpPr>
          <p:spPr>
            <a:xfrm>
              <a:off x="5515661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D8198B-81B3-4CC2-B358-2EC8DBEF2A28}"/>
                </a:ext>
              </a:extLst>
            </p:cNvPr>
            <p:cNvSpPr/>
            <p:nvPr/>
          </p:nvSpPr>
          <p:spPr>
            <a:xfrm>
              <a:off x="6067807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AAAFD5F-D74A-4ECD-80EF-E0C9A79B46C5}"/>
                </a:ext>
              </a:extLst>
            </p:cNvPr>
            <p:cNvSpPr/>
            <p:nvPr/>
          </p:nvSpPr>
          <p:spPr>
            <a:xfrm>
              <a:off x="7172099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0CC972A-EF8B-4E08-A206-A9E39390A4A7}"/>
                </a:ext>
              </a:extLst>
            </p:cNvPr>
            <p:cNvSpPr/>
            <p:nvPr/>
          </p:nvSpPr>
          <p:spPr>
            <a:xfrm>
              <a:off x="7724245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FBB2E7-A506-4B64-884A-437CC7DDF1EC}"/>
                </a:ext>
              </a:extLst>
            </p:cNvPr>
            <p:cNvSpPr/>
            <p:nvPr/>
          </p:nvSpPr>
          <p:spPr>
            <a:xfrm>
              <a:off x="8276390" y="1590887"/>
              <a:ext cx="549096" cy="5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19C5B34-A866-4B2C-BD6B-5B84F96F76AA}"/>
                </a:ext>
              </a:extLst>
            </p:cNvPr>
            <p:cNvSpPr/>
            <p:nvPr/>
          </p:nvSpPr>
          <p:spPr>
            <a:xfrm>
              <a:off x="6619953" y="1590887"/>
              <a:ext cx="549096" cy="5490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720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26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API – Hit Stage</a:t>
            </a:r>
          </a:p>
        </p:txBody>
      </p:sp>
      <p:pic>
        <p:nvPicPr>
          <p:cNvPr id="8" name="Google Shape;767;p59">
            <a:extLst>
              <a:ext uri="{FF2B5EF4-FFF2-40B4-BE49-F238E27FC236}">
                <a16:creationId xmlns:a16="http://schemas.microsoft.com/office/drawing/2014/main" id="{0602240F-E9EA-4CF5-B54F-A6F9E7B2D6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67" y="971727"/>
            <a:ext cx="1883400" cy="18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68;p59">
            <a:extLst>
              <a:ext uri="{FF2B5EF4-FFF2-40B4-BE49-F238E27FC236}">
                <a16:creationId xmlns:a16="http://schemas.microsoft.com/office/drawing/2014/main" id="{1DAA3543-E27F-4111-BC21-4EBF2B00CBD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467" y="3136002"/>
            <a:ext cx="1883400" cy="18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69;p59">
            <a:extLst>
              <a:ext uri="{FF2B5EF4-FFF2-40B4-BE49-F238E27FC236}">
                <a16:creationId xmlns:a16="http://schemas.microsoft.com/office/drawing/2014/main" id="{D2DA02D9-940E-41B4-9A0F-8C710EB1E6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4017" y="971727"/>
            <a:ext cx="1883400" cy="18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70;p59">
            <a:extLst>
              <a:ext uri="{FF2B5EF4-FFF2-40B4-BE49-F238E27FC236}">
                <a16:creationId xmlns:a16="http://schemas.microsoft.com/office/drawing/2014/main" id="{0DB5E419-ABA4-40FE-8911-B6DA34E91D9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4017" y="3136002"/>
            <a:ext cx="1883400" cy="18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71;p59">
            <a:extLst>
              <a:ext uri="{FF2B5EF4-FFF2-40B4-BE49-F238E27FC236}">
                <a16:creationId xmlns:a16="http://schemas.microsoft.com/office/drawing/2014/main" id="{F16D66F2-75C8-414A-990E-149985CB2CC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7342" y="971727"/>
            <a:ext cx="1883400" cy="18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72;p59">
            <a:extLst>
              <a:ext uri="{FF2B5EF4-FFF2-40B4-BE49-F238E27FC236}">
                <a16:creationId xmlns:a16="http://schemas.microsoft.com/office/drawing/2014/main" id="{FC68C5F2-AE01-41C3-B384-927E113A5D6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7342" y="3136002"/>
            <a:ext cx="1883400" cy="1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773;p59">
            <a:extLst>
              <a:ext uri="{FF2B5EF4-FFF2-40B4-BE49-F238E27FC236}">
                <a16:creationId xmlns:a16="http://schemas.microsoft.com/office/drawing/2014/main" id="{A4BED5C4-18ED-4B60-9742-F1F25C9C1578}"/>
              </a:ext>
            </a:extLst>
          </p:cNvPr>
          <p:cNvSpPr txBox="1"/>
          <p:nvPr/>
        </p:nvSpPr>
        <p:spPr>
          <a:xfrm>
            <a:off x="853467" y="2855127"/>
            <a:ext cx="1883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Calibri"/>
                <a:ea typeface="Calibri"/>
                <a:cs typeface="Calibri"/>
                <a:sym typeface="Calibri"/>
              </a:rPr>
              <a:t>rg_BaryCoords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74;p59">
            <a:extLst>
              <a:ext uri="{FF2B5EF4-FFF2-40B4-BE49-F238E27FC236}">
                <a16:creationId xmlns:a16="http://schemas.microsoft.com/office/drawing/2014/main" id="{46DEC201-C318-4050-AFD6-DE8450CF9ABF}"/>
              </a:ext>
            </a:extLst>
          </p:cNvPr>
          <p:cNvSpPr txBox="1"/>
          <p:nvPr/>
        </p:nvSpPr>
        <p:spPr>
          <a:xfrm>
            <a:off x="5817342" y="5019477"/>
            <a:ext cx="1883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Calibri"/>
                <a:ea typeface="Calibri"/>
                <a:cs typeface="Calibri"/>
                <a:sym typeface="Calibri"/>
              </a:rPr>
              <a:t>rg_MaterialProperty0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775;p59">
            <a:extLst>
              <a:ext uri="{FF2B5EF4-FFF2-40B4-BE49-F238E27FC236}">
                <a16:creationId xmlns:a16="http://schemas.microsoft.com/office/drawing/2014/main" id="{BCB98AE1-C3CC-4F8C-B053-797C57D043FC}"/>
              </a:ext>
            </a:extLst>
          </p:cNvPr>
          <p:cNvSpPr txBox="1"/>
          <p:nvPr/>
        </p:nvSpPr>
        <p:spPr>
          <a:xfrm>
            <a:off x="3314017" y="5019477"/>
            <a:ext cx="1883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Calibri"/>
                <a:ea typeface="Calibri"/>
                <a:cs typeface="Calibri"/>
                <a:sym typeface="Calibri"/>
              </a:rPr>
              <a:t>rg_Hitpoint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776;p59">
            <a:extLst>
              <a:ext uri="{FF2B5EF4-FFF2-40B4-BE49-F238E27FC236}">
                <a16:creationId xmlns:a16="http://schemas.microsoft.com/office/drawing/2014/main" id="{D6086DD0-AFB1-45E7-A08B-4FF5BFFE33D7}"/>
              </a:ext>
            </a:extLst>
          </p:cNvPr>
          <p:cNvSpPr txBox="1"/>
          <p:nvPr/>
        </p:nvSpPr>
        <p:spPr>
          <a:xfrm>
            <a:off x="853467" y="5019477"/>
            <a:ext cx="1883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dirty="0">
                <a:latin typeface="Calibri"/>
                <a:ea typeface="Calibri"/>
                <a:cs typeface="Calibri"/>
                <a:sym typeface="Calibri"/>
              </a:rPr>
              <a:t>rg_Normal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777;p59">
            <a:extLst>
              <a:ext uri="{FF2B5EF4-FFF2-40B4-BE49-F238E27FC236}">
                <a16:creationId xmlns:a16="http://schemas.microsoft.com/office/drawing/2014/main" id="{0070F80E-1EE1-4917-A513-352FEA7068B7}"/>
              </a:ext>
            </a:extLst>
          </p:cNvPr>
          <p:cNvSpPr txBox="1"/>
          <p:nvPr/>
        </p:nvSpPr>
        <p:spPr>
          <a:xfrm>
            <a:off x="5817342" y="2855127"/>
            <a:ext cx="1883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Calibri"/>
                <a:ea typeface="Calibri"/>
                <a:cs typeface="Calibri"/>
                <a:sym typeface="Calibri"/>
              </a:rPr>
              <a:t>rg_Distance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78;p59">
            <a:extLst>
              <a:ext uri="{FF2B5EF4-FFF2-40B4-BE49-F238E27FC236}">
                <a16:creationId xmlns:a16="http://schemas.microsoft.com/office/drawing/2014/main" id="{06D4F714-50A9-4C3C-B7F8-1958E2C823A9}"/>
              </a:ext>
            </a:extLst>
          </p:cNvPr>
          <p:cNvSpPr txBox="1"/>
          <p:nvPr/>
        </p:nvSpPr>
        <p:spPr>
          <a:xfrm>
            <a:off x="3314017" y="2855127"/>
            <a:ext cx="1883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Calibri"/>
                <a:ea typeface="Calibri"/>
                <a:cs typeface="Calibri"/>
                <a:sym typeface="Calibri"/>
              </a:rPr>
              <a:t>rg_TexCoords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11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27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API – Miss Stage</a:t>
            </a:r>
          </a:p>
        </p:txBody>
      </p:sp>
      <p:sp>
        <p:nvSpPr>
          <p:cNvPr id="3" name="Google Shape;785;p60">
            <a:extLst>
              <a:ext uri="{FF2B5EF4-FFF2-40B4-BE49-F238E27FC236}">
                <a16:creationId xmlns:a16="http://schemas.microsoft.com/office/drawing/2014/main" id="{4A5161A9-685F-44E6-A4AA-35DDC40F4945}"/>
              </a:ext>
            </a:extLst>
          </p:cNvPr>
          <p:cNvSpPr txBox="1"/>
          <p:nvPr/>
        </p:nvSpPr>
        <p:spPr>
          <a:xfrm>
            <a:off x="411590" y="3885880"/>
            <a:ext cx="3472826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dirty="0">
                <a:latin typeface="Calibri"/>
                <a:ea typeface="Calibri"/>
                <a:cs typeface="Calibri"/>
                <a:sym typeface="Calibri"/>
              </a:rPr>
              <a:t>Background Light Source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786;p60">
            <a:extLst>
              <a:ext uri="{FF2B5EF4-FFF2-40B4-BE49-F238E27FC236}">
                <a16:creationId xmlns:a16="http://schemas.microsoft.com/office/drawing/2014/main" id="{1588AAF5-BCF9-4EB0-9C0E-133E5150D3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90" y="1335077"/>
            <a:ext cx="3472826" cy="26046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787;p60">
            <a:extLst>
              <a:ext uri="{FF2B5EF4-FFF2-40B4-BE49-F238E27FC236}">
                <a16:creationId xmlns:a16="http://schemas.microsoft.com/office/drawing/2014/main" id="{D6260F05-0CD2-4B15-97F2-396DD665B2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364" y="1335077"/>
            <a:ext cx="3472826" cy="2604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788;p60">
            <a:extLst>
              <a:ext uri="{FF2B5EF4-FFF2-40B4-BE49-F238E27FC236}">
                <a16:creationId xmlns:a16="http://schemas.microsoft.com/office/drawing/2014/main" id="{BE83AC81-4864-4241-9A67-72A64537DA15}"/>
              </a:ext>
            </a:extLst>
          </p:cNvPr>
          <p:cNvSpPr txBox="1"/>
          <p:nvPr/>
        </p:nvSpPr>
        <p:spPr>
          <a:xfrm>
            <a:off x="4541364" y="3951430"/>
            <a:ext cx="3472826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dirty="0">
                <a:latin typeface="Calibri"/>
                <a:ea typeface="Calibri"/>
                <a:cs typeface="Calibri"/>
                <a:sym typeface="Calibri"/>
              </a:rPr>
              <a:t>Sky Gradient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239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28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API – Post Process Stage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C49BBEF6-F4CD-4024-9635-130F48CA7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7822460" cy="4279316"/>
          </a:xfrm>
        </p:spPr>
        <p:txBody>
          <a:bodyPr>
            <a:normAutofit/>
          </a:bodyPr>
          <a:lstStyle/>
          <a:p>
            <a:r>
              <a:rPr lang="en-US" sz="1800" dirty="0"/>
              <a:t>One of the most important steps in image synthesis. The user gains random access to the accumulation buffer. </a:t>
            </a:r>
            <a:r>
              <a:rPr lang="en-US" sz="1800" dirty="0">
                <a:solidFill>
                  <a:srgbClr val="9A3A3A"/>
                </a:solidFill>
              </a:rPr>
              <a:t>Typical use cases</a:t>
            </a:r>
            <a:r>
              <a:rPr lang="en-US" sz="1800" dirty="0"/>
              <a:t> include:</a:t>
            </a:r>
          </a:p>
          <a:p>
            <a:pPr lvl="1"/>
            <a:r>
              <a:rPr lang="en-US" sz="1800" dirty="0"/>
              <a:t>Tone Mapping</a:t>
            </a:r>
          </a:p>
          <a:p>
            <a:pPr lvl="1"/>
            <a:r>
              <a:rPr lang="en-US" sz="1800" dirty="0"/>
              <a:t>Gamma Correction</a:t>
            </a:r>
          </a:p>
          <a:p>
            <a:pPr lvl="1"/>
            <a:r>
              <a:rPr lang="en-US" sz="1800" dirty="0"/>
              <a:t>Denoising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F30D8D44-8E33-4930-9F10-6006A813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549" y="2414016"/>
            <a:ext cx="5240974" cy="282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3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29</a:t>
            </a:fld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06488"/>
            <a:ext cx="9144000" cy="40417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893F30"/>
                </a:solidFill>
              </a:rPr>
              <a:t>Where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E2F84C-8F84-4078-B286-EF0EA9B90193}"/>
              </a:ext>
            </a:extLst>
          </p:cNvPr>
          <p:cNvSpPr/>
          <p:nvPr/>
        </p:nvSpPr>
        <p:spPr>
          <a:xfrm>
            <a:off x="0" y="3304674"/>
            <a:ext cx="9144000" cy="4812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52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3</a:t>
            </a:fld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06488"/>
            <a:ext cx="9144000" cy="40417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893F30"/>
                </a:solidFill>
              </a:rPr>
              <a:t>Why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E2F84C-8F84-4078-B286-EF0EA9B90193}"/>
              </a:ext>
            </a:extLst>
          </p:cNvPr>
          <p:cNvSpPr/>
          <p:nvPr/>
        </p:nvSpPr>
        <p:spPr>
          <a:xfrm>
            <a:off x="0" y="3304674"/>
            <a:ext cx="9144000" cy="4812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80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30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User Interface (1)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308E82-BA5B-48DF-A8D8-FE0CA8176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5645800" cy="427931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https://www.rayground.com/</a:t>
            </a:r>
          </a:p>
          <a:p>
            <a:r>
              <a:rPr lang="en-US" sz="2000" dirty="0">
                <a:solidFill>
                  <a:srgbClr val="9A3A3A"/>
                </a:solidFill>
              </a:rPr>
              <a:t>Create your account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DC4A2E9-7E2B-4FC4-A3AD-4D7FBD619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"/>
          <a:stretch/>
        </p:blipFill>
        <p:spPr>
          <a:xfrm>
            <a:off x="212141" y="1106129"/>
            <a:ext cx="7802049" cy="29281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F1F7E4E-148A-444D-8010-3D1A8008810C}"/>
              </a:ext>
            </a:extLst>
          </p:cNvPr>
          <p:cNvSpPr/>
          <p:nvPr/>
        </p:nvSpPr>
        <p:spPr>
          <a:xfrm>
            <a:off x="7726348" y="1027096"/>
            <a:ext cx="352527" cy="304271"/>
          </a:xfrm>
          <a:prstGeom prst="rect">
            <a:avLst/>
          </a:prstGeom>
          <a:noFill/>
          <a:ln>
            <a:solidFill>
              <a:srgbClr val="9A3A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9" name="Ορθογώνιο 3">
            <a:extLst>
              <a:ext uri="{FF2B5EF4-FFF2-40B4-BE49-F238E27FC236}">
                <a16:creationId xmlns:a16="http://schemas.microsoft.com/office/drawing/2014/main" id="{F129E12F-3A13-4195-A847-24EC76762C26}"/>
              </a:ext>
            </a:extLst>
          </p:cNvPr>
          <p:cNvSpPr/>
          <p:nvPr/>
        </p:nvSpPr>
        <p:spPr>
          <a:xfrm>
            <a:off x="5986309" y="1027096"/>
            <a:ext cx="1714078" cy="30427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1" name="Ορθογώνιο 3">
            <a:extLst>
              <a:ext uri="{FF2B5EF4-FFF2-40B4-BE49-F238E27FC236}">
                <a16:creationId xmlns:a16="http://schemas.microsoft.com/office/drawing/2014/main" id="{28B619C2-975E-4FBE-B1EF-091C9E4E9AD4}"/>
              </a:ext>
            </a:extLst>
          </p:cNvPr>
          <p:cNvSpPr/>
          <p:nvPr/>
        </p:nvSpPr>
        <p:spPr>
          <a:xfrm>
            <a:off x="5617028" y="3593960"/>
            <a:ext cx="884255" cy="381837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1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31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User Interface (</a:t>
            </a:r>
            <a:r>
              <a:rPr lang="el-GR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308E82-BA5B-48DF-A8D8-FE0CA8176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5645800" cy="427931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Enter to </a:t>
            </a:r>
            <a:r>
              <a:rPr lang="en-US" sz="2000" dirty="0">
                <a:solidFill>
                  <a:srgbClr val="9A3A3A"/>
                </a:solidFill>
              </a:rPr>
              <a:t>“My Projects” </a:t>
            </a:r>
            <a:r>
              <a:rPr lang="en-US" sz="2000" dirty="0"/>
              <a:t>or</a:t>
            </a:r>
            <a:r>
              <a:rPr lang="en-US" sz="2000" dirty="0">
                <a:solidFill>
                  <a:srgbClr val="9A3A3A"/>
                </a:solidFill>
              </a:rPr>
              <a:t> </a:t>
            </a:r>
            <a:r>
              <a:rPr lang="en-US" sz="2000" dirty="0"/>
              <a:t>to</a:t>
            </a:r>
            <a:r>
              <a:rPr lang="en-US" sz="2000" dirty="0">
                <a:solidFill>
                  <a:srgbClr val="0070C0"/>
                </a:solidFill>
              </a:rPr>
              <a:t> “My Profile”</a:t>
            </a: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6DC4A2E9-7E2B-4FC4-A3AD-4D7FBD619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"/>
          <a:stretch/>
        </p:blipFill>
        <p:spPr>
          <a:xfrm>
            <a:off x="212141" y="1106129"/>
            <a:ext cx="7802049" cy="29281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44C28C00-A746-4D78-BDAF-052BCC6D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098" y="1106128"/>
            <a:ext cx="2576092" cy="170222"/>
          </a:xfrm>
          <a:prstGeom prst="rect">
            <a:avLst/>
          </a:prstGeom>
        </p:spPr>
      </p:pic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F1F7E4E-148A-444D-8010-3D1A8008810C}"/>
              </a:ext>
            </a:extLst>
          </p:cNvPr>
          <p:cNvSpPr/>
          <p:nvPr/>
        </p:nvSpPr>
        <p:spPr>
          <a:xfrm>
            <a:off x="7094709" y="1014494"/>
            <a:ext cx="534815" cy="304271"/>
          </a:xfrm>
          <a:prstGeom prst="rect">
            <a:avLst/>
          </a:prstGeom>
          <a:noFill/>
          <a:ln>
            <a:solidFill>
              <a:srgbClr val="9A3A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0" name="Ορθογώνιο 3">
            <a:extLst>
              <a:ext uri="{FF2B5EF4-FFF2-40B4-BE49-F238E27FC236}">
                <a16:creationId xmlns:a16="http://schemas.microsoft.com/office/drawing/2014/main" id="{D219B27C-6345-4B71-A416-A4F306147CBF}"/>
              </a:ext>
            </a:extLst>
          </p:cNvPr>
          <p:cNvSpPr/>
          <p:nvPr/>
        </p:nvSpPr>
        <p:spPr>
          <a:xfrm flipH="1">
            <a:off x="7653497" y="1020008"/>
            <a:ext cx="361010" cy="30427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10205-E017-465E-BFD0-24E3CC7D9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606" y="1390231"/>
            <a:ext cx="495849" cy="304271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28E0CE0-9ADE-4EDE-B1D3-CB313B05BB14}"/>
              </a:ext>
            </a:extLst>
          </p:cNvPr>
          <p:cNvCxnSpPr>
            <a:cxnSpLocks/>
            <a:stCxn id="10" idx="1"/>
            <a:endCxn id="12" idx="0"/>
          </p:cNvCxnSpPr>
          <p:nvPr/>
        </p:nvCxnSpPr>
        <p:spPr>
          <a:xfrm>
            <a:off x="8014507" y="1172144"/>
            <a:ext cx="404024" cy="218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711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32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User Profile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308E82-BA5B-48DF-A8D8-FE0CA8176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5645800" cy="427931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Edit your profile details</a:t>
            </a:r>
          </a:p>
          <a:p>
            <a:pPr lvl="1"/>
            <a:r>
              <a:rPr lang="en-US" sz="1800" dirty="0">
                <a:solidFill>
                  <a:srgbClr val="FF0D0D"/>
                </a:solidFill>
              </a:rPr>
              <a:t>Names and IDs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3442A1-7B73-4427-A270-0568A938C412}"/>
              </a:ext>
            </a:extLst>
          </p:cNvPr>
          <p:cNvGrpSpPr/>
          <p:nvPr/>
        </p:nvGrpSpPr>
        <p:grpSpPr>
          <a:xfrm>
            <a:off x="641384" y="1106129"/>
            <a:ext cx="6858912" cy="2943624"/>
            <a:chOff x="211824" y="1106128"/>
            <a:chExt cx="6858912" cy="29436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D4270A-2D81-4796-B74A-493F9150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824" y="1106128"/>
              <a:ext cx="6858912" cy="294362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Ορθογώνιο 3">
              <a:extLst>
                <a:ext uri="{FF2B5EF4-FFF2-40B4-BE49-F238E27FC236}">
                  <a16:creationId xmlns:a16="http://schemas.microsoft.com/office/drawing/2014/main" id="{D219B27C-6345-4B71-A416-A4F306147CBF}"/>
                </a:ext>
              </a:extLst>
            </p:cNvPr>
            <p:cNvSpPr/>
            <p:nvPr/>
          </p:nvSpPr>
          <p:spPr>
            <a:xfrm flipH="1">
              <a:off x="5355573" y="1383235"/>
              <a:ext cx="361010" cy="1843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3A3A"/>
                </a:solidFill>
              </a:endParaRPr>
            </a:p>
          </p:txBody>
        </p:sp>
        <p:sp>
          <p:nvSpPr>
            <p:cNvPr id="4" name="Ορθογώνιο 3">
              <a:extLst>
                <a:ext uri="{FF2B5EF4-FFF2-40B4-BE49-F238E27FC236}">
                  <a16:creationId xmlns:a16="http://schemas.microsoft.com/office/drawing/2014/main" id="{6F1F7E4E-148A-444D-8010-3D1A8008810C}"/>
                </a:ext>
              </a:extLst>
            </p:cNvPr>
            <p:cNvSpPr/>
            <p:nvPr/>
          </p:nvSpPr>
          <p:spPr>
            <a:xfrm>
              <a:off x="1467632" y="1383234"/>
              <a:ext cx="1031058" cy="184312"/>
            </a:xfrm>
            <a:prstGeom prst="rect">
              <a:avLst/>
            </a:prstGeom>
            <a:noFill/>
            <a:ln>
              <a:solidFill>
                <a:srgbClr val="9A3A3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3A3A"/>
                </a:solidFill>
              </a:endParaRPr>
            </a:p>
          </p:txBody>
        </p:sp>
        <p:sp>
          <p:nvSpPr>
            <p:cNvPr id="17" name="Ορθογώνιο 3">
              <a:extLst>
                <a:ext uri="{FF2B5EF4-FFF2-40B4-BE49-F238E27FC236}">
                  <a16:creationId xmlns:a16="http://schemas.microsoft.com/office/drawing/2014/main" id="{8EA8F13E-3B1E-477D-9A47-28B6715B5E3C}"/>
                </a:ext>
              </a:extLst>
            </p:cNvPr>
            <p:cNvSpPr/>
            <p:nvPr/>
          </p:nvSpPr>
          <p:spPr>
            <a:xfrm flipH="1">
              <a:off x="1572369" y="1812053"/>
              <a:ext cx="4144214" cy="1577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3A3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382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>
            <a:extLst>
              <a:ext uri="{FF2B5EF4-FFF2-40B4-BE49-F238E27FC236}">
                <a16:creationId xmlns:a16="http://schemas.microsoft.com/office/drawing/2014/main" id="{EA319F8B-CD46-4490-A50A-D1AB5266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7" y="1106128"/>
            <a:ext cx="7813243" cy="263152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33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User Interface (</a:t>
            </a:r>
            <a:r>
              <a:rPr lang="el-GR" dirty="0"/>
              <a:t>3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308E82-BA5B-48DF-A8D8-FE0CA8176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30" y="1106130"/>
            <a:ext cx="5645800" cy="427931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9A3A3A"/>
                </a:solidFill>
              </a:rPr>
              <a:t>Create a “New” project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Rename/Insert Detail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Clone/Hide/Share/Delete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F1F7E4E-148A-444D-8010-3D1A8008810C}"/>
              </a:ext>
            </a:extLst>
          </p:cNvPr>
          <p:cNvSpPr/>
          <p:nvPr/>
        </p:nvSpPr>
        <p:spPr>
          <a:xfrm>
            <a:off x="5438099" y="1730774"/>
            <a:ext cx="345482" cy="304271"/>
          </a:xfrm>
          <a:prstGeom prst="rect">
            <a:avLst/>
          </a:prstGeom>
          <a:noFill/>
          <a:ln>
            <a:solidFill>
              <a:srgbClr val="9A3A3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DD5C4180-1DB4-44E6-8326-4763F8242BDC}"/>
              </a:ext>
            </a:extLst>
          </p:cNvPr>
          <p:cNvSpPr/>
          <p:nvPr/>
        </p:nvSpPr>
        <p:spPr>
          <a:xfrm>
            <a:off x="1795738" y="2156460"/>
            <a:ext cx="756961" cy="23622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7465D93A-453F-4755-844A-C31ACFD83C72}"/>
              </a:ext>
            </a:extLst>
          </p:cNvPr>
          <p:cNvSpPr/>
          <p:nvPr/>
        </p:nvSpPr>
        <p:spPr>
          <a:xfrm>
            <a:off x="3380698" y="2354580"/>
            <a:ext cx="909362" cy="23622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A9D67FB9-D057-44C3-A5DF-FE27FE9FB5B1}"/>
              </a:ext>
            </a:extLst>
          </p:cNvPr>
          <p:cNvSpPr/>
          <p:nvPr/>
        </p:nvSpPr>
        <p:spPr>
          <a:xfrm>
            <a:off x="6149340" y="3406140"/>
            <a:ext cx="259080" cy="236220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905F6351-80BA-4677-9B61-827E4C70C8A7}"/>
              </a:ext>
            </a:extLst>
          </p:cNvPr>
          <p:cNvSpPr/>
          <p:nvPr/>
        </p:nvSpPr>
        <p:spPr>
          <a:xfrm>
            <a:off x="5602910" y="2156460"/>
            <a:ext cx="805510" cy="236220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20" name="Ορθογώνιο 19">
            <a:extLst>
              <a:ext uri="{FF2B5EF4-FFF2-40B4-BE49-F238E27FC236}">
                <a16:creationId xmlns:a16="http://schemas.microsoft.com/office/drawing/2014/main" id="{7FF20712-8C3D-47BB-B744-912735DE185A}"/>
              </a:ext>
            </a:extLst>
          </p:cNvPr>
          <p:cNvSpPr/>
          <p:nvPr/>
        </p:nvSpPr>
        <p:spPr>
          <a:xfrm>
            <a:off x="5837530" y="1761254"/>
            <a:ext cx="570890" cy="236220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E112B159-2B05-4C8E-A917-F4E48864E171}"/>
              </a:ext>
            </a:extLst>
          </p:cNvPr>
          <p:cNvSpPr/>
          <p:nvPr/>
        </p:nvSpPr>
        <p:spPr>
          <a:xfrm>
            <a:off x="2975994" y="1761254"/>
            <a:ext cx="1428366" cy="236220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23" name="Βέλος: Δεξιό 22">
            <a:extLst>
              <a:ext uri="{FF2B5EF4-FFF2-40B4-BE49-F238E27FC236}">
                <a16:creationId xmlns:a16="http://schemas.microsoft.com/office/drawing/2014/main" id="{FD0AC688-DAD7-466D-9F79-BBE901120C1F}"/>
              </a:ext>
            </a:extLst>
          </p:cNvPr>
          <p:cNvSpPr/>
          <p:nvPr/>
        </p:nvSpPr>
        <p:spPr>
          <a:xfrm>
            <a:off x="1348740" y="2857499"/>
            <a:ext cx="446998" cy="23622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459614-A7B3-4D2B-96C0-8FAFEEB46EAF}"/>
              </a:ext>
            </a:extLst>
          </p:cNvPr>
          <p:cNvSpPr txBox="1"/>
          <p:nvPr/>
        </p:nvSpPr>
        <p:spPr>
          <a:xfrm>
            <a:off x="419100" y="2806332"/>
            <a:ext cx="11937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Press me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0719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271FE070-CA1E-4559-879D-43273B980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8" y="995539"/>
            <a:ext cx="7813704" cy="42066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34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Rayground User Interface (</a:t>
            </a:r>
            <a:r>
              <a:rPr lang="el-GR" dirty="0"/>
              <a:t>4</a:t>
            </a:r>
            <a:r>
              <a:rPr lang="en-US" dirty="0"/>
              <a:t>)</a:t>
            </a:r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6F1F7E4E-148A-444D-8010-3D1A8008810C}"/>
              </a:ext>
            </a:extLst>
          </p:cNvPr>
          <p:cNvSpPr/>
          <p:nvPr/>
        </p:nvSpPr>
        <p:spPr>
          <a:xfrm>
            <a:off x="4204764" y="1196340"/>
            <a:ext cx="1868376" cy="364059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DD5C4180-1DB4-44E6-8326-4763F8242BDC}"/>
              </a:ext>
            </a:extLst>
          </p:cNvPr>
          <p:cNvSpPr/>
          <p:nvPr/>
        </p:nvSpPr>
        <p:spPr>
          <a:xfrm>
            <a:off x="942298" y="3881747"/>
            <a:ext cx="2425742" cy="236220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A9D67FB9-D057-44C3-A5DF-FE27FE9FB5B1}"/>
              </a:ext>
            </a:extLst>
          </p:cNvPr>
          <p:cNvSpPr/>
          <p:nvPr/>
        </p:nvSpPr>
        <p:spPr>
          <a:xfrm>
            <a:off x="6080760" y="1196340"/>
            <a:ext cx="464820" cy="364059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A3A3A"/>
              </a:solidFill>
            </a:endParaRPr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905F6351-80BA-4677-9B61-827E4C70C8A7}"/>
              </a:ext>
            </a:extLst>
          </p:cNvPr>
          <p:cNvSpPr/>
          <p:nvPr/>
        </p:nvSpPr>
        <p:spPr>
          <a:xfrm>
            <a:off x="230151" y="1215198"/>
            <a:ext cx="829029" cy="236220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EB3CA0-989F-43B5-AD70-2552CEC063C7}"/>
              </a:ext>
            </a:extLst>
          </p:cNvPr>
          <p:cNvSpPr txBox="1"/>
          <p:nvPr/>
        </p:nvSpPr>
        <p:spPr>
          <a:xfrm>
            <a:off x="4774686" y="1143000"/>
            <a:ext cx="96475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Stage Tabs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86AA4-9242-461D-8227-43C40371F11D}"/>
              </a:ext>
            </a:extLst>
          </p:cNvPr>
          <p:cNvSpPr txBox="1"/>
          <p:nvPr/>
        </p:nvSpPr>
        <p:spPr>
          <a:xfrm>
            <a:off x="6073140" y="1160049"/>
            <a:ext cx="47244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API</a:t>
            </a:r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4A30992E-6A00-47F7-98D8-0DA99E5D3366}"/>
              </a:ext>
            </a:extLst>
          </p:cNvPr>
          <p:cNvSpPr/>
          <p:nvPr/>
        </p:nvSpPr>
        <p:spPr>
          <a:xfrm>
            <a:off x="4212384" y="1577448"/>
            <a:ext cx="3735276" cy="3383664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AAD1E0-07E7-4146-9840-E65BA852BEE3}"/>
              </a:ext>
            </a:extLst>
          </p:cNvPr>
          <p:cNvSpPr txBox="1"/>
          <p:nvPr/>
        </p:nvSpPr>
        <p:spPr>
          <a:xfrm>
            <a:off x="7268359" y="4643432"/>
            <a:ext cx="63235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Editor</a:t>
            </a:r>
          </a:p>
        </p:txBody>
      </p:sp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01BE66A1-E131-4EB9-A27A-279485752D47}"/>
              </a:ext>
            </a:extLst>
          </p:cNvPr>
          <p:cNvSpPr/>
          <p:nvPr/>
        </p:nvSpPr>
        <p:spPr>
          <a:xfrm>
            <a:off x="230151" y="4491349"/>
            <a:ext cx="829029" cy="236220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79569A96-742B-4317-B0BB-1D371E7F3B17}"/>
              </a:ext>
            </a:extLst>
          </p:cNvPr>
          <p:cNvSpPr/>
          <p:nvPr/>
        </p:nvSpPr>
        <p:spPr>
          <a:xfrm>
            <a:off x="3627120" y="4481920"/>
            <a:ext cx="443720" cy="236220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31" name="Ορθογώνιο 30">
            <a:extLst>
              <a:ext uri="{FF2B5EF4-FFF2-40B4-BE49-F238E27FC236}">
                <a16:creationId xmlns:a16="http://schemas.microsoft.com/office/drawing/2014/main" id="{679083EA-C39E-4BB5-A62F-1797A2A4712F}"/>
              </a:ext>
            </a:extLst>
          </p:cNvPr>
          <p:cNvSpPr/>
          <p:nvPr/>
        </p:nvSpPr>
        <p:spPr>
          <a:xfrm>
            <a:off x="1795738" y="4169500"/>
            <a:ext cx="688382" cy="236220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33" name="Ορθογώνιο 32">
            <a:extLst>
              <a:ext uri="{FF2B5EF4-FFF2-40B4-BE49-F238E27FC236}">
                <a16:creationId xmlns:a16="http://schemas.microsoft.com/office/drawing/2014/main" id="{3F4CB1FB-28A1-4E97-8027-8BD915AA45B8}"/>
              </a:ext>
            </a:extLst>
          </p:cNvPr>
          <p:cNvSpPr/>
          <p:nvPr/>
        </p:nvSpPr>
        <p:spPr>
          <a:xfrm>
            <a:off x="942298" y="1462206"/>
            <a:ext cx="2425742" cy="240875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A36001-54AC-4DCC-90F7-E1320FA7AE2C}"/>
              </a:ext>
            </a:extLst>
          </p:cNvPr>
          <p:cNvSpPr txBox="1"/>
          <p:nvPr/>
        </p:nvSpPr>
        <p:spPr>
          <a:xfrm>
            <a:off x="3404146" y="3604618"/>
            <a:ext cx="70365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Canvas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1D83ED-C130-4636-8627-170BB56B3755}"/>
              </a:ext>
            </a:extLst>
          </p:cNvPr>
          <p:cNvSpPr txBox="1"/>
          <p:nvPr/>
        </p:nvSpPr>
        <p:spPr>
          <a:xfrm>
            <a:off x="3404146" y="3839670"/>
            <a:ext cx="56823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Tools</a:t>
            </a:r>
          </a:p>
        </p:txBody>
      </p:sp>
      <p:sp>
        <p:nvSpPr>
          <p:cNvPr id="39" name="Ορθογώνιο 38">
            <a:extLst>
              <a:ext uri="{FF2B5EF4-FFF2-40B4-BE49-F238E27FC236}">
                <a16:creationId xmlns:a16="http://schemas.microsoft.com/office/drawing/2014/main" id="{36730B55-39F6-4288-8E26-0C54849A5ABB}"/>
              </a:ext>
            </a:extLst>
          </p:cNvPr>
          <p:cNvSpPr/>
          <p:nvPr/>
        </p:nvSpPr>
        <p:spPr>
          <a:xfrm>
            <a:off x="4212384" y="5006340"/>
            <a:ext cx="3729132" cy="18325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3A3A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A1CCF5-8E26-4931-8B52-DE0F8FDC9C56}"/>
              </a:ext>
            </a:extLst>
          </p:cNvPr>
          <p:cNvSpPr txBox="1"/>
          <p:nvPr/>
        </p:nvSpPr>
        <p:spPr>
          <a:xfrm>
            <a:off x="7233542" y="4921988"/>
            <a:ext cx="667170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3474929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29" y="0"/>
            <a:ext cx="7886700" cy="886558"/>
          </a:xfrm>
        </p:spPr>
        <p:txBody>
          <a:bodyPr/>
          <a:lstStyle/>
          <a:p>
            <a:r>
              <a:rPr lang="en-US" dirty="0"/>
              <a:t>Further Resources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being familiar with </a:t>
            </a:r>
            <a:r>
              <a:rPr lang="en-US" dirty="0">
                <a:solidFill>
                  <a:srgbClr val="9A3A3A"/>
                </a:solidFill>
              </a:rPr>
              <a:t>Rayground </a:t>
            </a:r>
            <a:r>
              <a:rPr lang="en-US" dirty="0"/>
              <a:t>/ Extra </a:t>
            </a:r>
            <a:r>
              <a:rPr lang="en-US" dirty="0">
                <a:solidFill>
                  <a:srgbClr val="0070C0"/>
                </a:solidFill>
              </a:rPr>
              <a:t>Reading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35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F7DF4-0170-43DA-BE32-05512D96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E7ACB-C1F6-4CAD-9950-9AAE60BB9952}"/>
              </a:ext>
            </a:extLst>
          </p:cNvPr>
          <p:cNvSpPr txBox="1"/>
          <p:nvPr/>
        </p:nvSpPr>
        <p:spPr>
          <a:xfrm>
            <a:off x="1334073" y="4178615"/>
            <a:ext cx="3429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9A3A3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Rayground</a:t>
            </a:r>
            <a:endParaRPr lang="en-US" sz="1800" dirty="0">
              <a:solidFill>
                <a:srgbClr val="9A3A3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98A4F-9702-4BB1-83AB-6C1F5BCF49CF}"/>
              </a:ext>
            </a:extLst>
          </p:cNvPr>
          <p:cNvSpPr txBox="1"/>
          <p:nvPr/>
        </p:nvSpPr>
        <p:spPr>
          <a:xfrm>
            <a:off x="6266982" y="4178615"/>
            <a:ext cx="2207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Ray Tracing Gems*</a:t>
            </a:r>
            <a:endParaRPr lang="en-US" sz="1800" dirty="0">
              <a:solidFill>
                <a:srgbClr val="0070C0"/>
              </a:solidFill>
            </a:endParaRPr>
          </a:p>
        </p:txBody>
      </p:sp>
      <p:pic>
        <p:nvPicPr>
          <p:cNvPr id="4" name="Picture 2" descr="Ray Tracing Gems Preview | NVIDIA Developer">
            <a:extLst>
              <a:ext uri="{FF2B5EF4-FFF2-40B4-BE49-F238E27FC236}">
                <a16:creationId xmlns:a16="http://schemas.microsoft.com/office/drawing/2014/main" id="{0398A97F-1809-4D17-9071-6C5A5A245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16" y="1866666"/>
            <a:ext cx="1530872" cy="22021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ser Image">
            <a:extLst>
              <a:ext uri="{FF2B5EF4-FFF2-40B4-BE49-F238E27FC236}">
                <a16:creationId xmlns:a16="http://schemas.microsoft.com/office/drawing/2014/main" id="{0DA5DD67-3E93-4ADE-B58A-1369CDF5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9" y="1866666"/>
            <a:ext cx="5864289" cy="220216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244AF-A7E9-46D1-B847-7551090353E5}"/>
              </a:ext>
            </a:extLst>
          </p:cNvPr>
          <p:cNvSpPr txBox="1"/>
          <p:nvPr/>
        </p:nvSpPr>
        <p:spPr>
          <a:xfrm>
            <a:off x="1015199" y="4995646"/>
            <a:ext cx="7218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*Also check out RTR “Ray Tracing Chapter”:</a:t>
            </a:r>
            <a:r>
              <a:rPr lang="en-US" sz="1000" dirty="0">
                <a:solidFill>
                  <a:srgbClr val="954F72"/>
                </a:solidFill>
              </a:rPr>
              <a:t> </a:t>
            </a:r>
            <a:r>
              <a:rPr lang="en-US" sz="1000" i="1" dirty="0">
                <a:solidFill>
                  <a:srgbClr val="954F72"/>
                </a:solidFill>
                <a:hlinkClick r:id="rId6"/>
              </a:rPr>
              <a:t>https://www.realtimerendering.com/Real-Time_Rendering_4th-Real-Time_Ray_Tracing.pdf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678084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Q/A</a:t>
            </a:r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36</a:t>
            </a:fld>
            <a:endParaRPr lang="el-GR"/>
          </a:p>
        </p:txBody>
      </p:sp>
      <p:pic>
        <p:nvPicPr>
          <p:cNvPr id="7" name="Google Shape;986;p80">
            <a:extLst>
              <a:ext uri="{FF2B5EF4-FFF2-40B4-BE49-F238E27FC236}">
                <a16:creationId xmlns:a16="http://schemas.microsoft.com/office/drawing/2014/main" id="{3311F2FC-C437-446B-BB7C-D69B051256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521"/>
            <a:ext cx="8014190" cy="465392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Google Shape;967;p78">
            <a:extLst>
              <a:ext uri="{FF2B5EF4-FFF2-40B4-BE49-F238E27FC236}">
                <a16:creationId xmlns:a16="http://schemas.microsoft.com/office/drawing/2014/main" id="{6FBA75A5-ADD6-4493-9C62-529E1ABE9273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54331"/>
          <a:stretch/>
        </p:blipFill>
        <p:spPr>
          <a:xfrm>
            <a:off x="127490" y="4648850"/>
            <a:ext cx="930513" cy="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0C4786C-920E-475C-B526-68214AE75F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598" y="4648850"/>
            <a:ext cx="698100" cy="6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D7C1553-3365-4C2B-A930-30558F99BCBA}"/>
              </a:ext>
            </a:extLst>
          </p:cNvPr>
          <p:cNvGrpSpPr/>
          <p:nvPr/>
        </p:nvGrpSpPr>
        <p:grpSpPr>
          <a:xfrm>
            <a:off x="2983899" y="4559947"/>
            <a:ext cx="2173881" cy="306493"/>
            <a:chOff x="1665530" y="4424895"/>
            <a:chExt cx="2173881" cy="3064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D580A3-E64E-4814-B2E0-A869653AA27A}"/>
                </a:ext>
              </a:extLst>
            </p:cNvPr>
            <p:cNvSpPr txBox="1"/>
            <p:nvPr/>
          </p:nvSpPr>
          <p:spPr>
            <a:xfrm>
              <a:off x="1885540" y="4456466"/>
              <a:ext cx="195387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i="1" dirty="0"/>
                <a:t>https://www.rayground.com/</a:t>
              </a:r>
            </a:p>
          </p:txBody>
        </p:sp>
        <p:pic>
          <p:nvPicPr>
            <p:cNvPr id="18" name="Picture 16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3710C3FD-173B-4C02-A054-64F3F5DF5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530" y="4424895"/>
              <a:ext cx="313125" cy="306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D35556F-4668-4F43-B5EE-2AA7EA1023A6}"/>
              </a:ext>
            </a:extLst>
          </p:cNvPr>
          <p:cNvGrpSpPr/>
          <p:nvPr/>
        </p:nvGrpSpPr>
        <p:grpSpPr>
          <a:xfrm>
            <a:off x="1655753" y="4987777"/>
            <a:ext cx="2279764" cy="246221"/>
            <a:chOff x="1665889" y="4993175"/>
            <a:chExt cx="2279764" cy="246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05A242-FAD5-4C19-B24F-558F1EBDCFB6}"/>
                </a:ext>
              </a:extLst>
            </p:cNvPr>
            <p:cNvSpPr txBox="1"/>
            <p:nvPr/>
          </p:nvSpPr>
          <p:spPr>
            <a:xfrm>
              <a:off x="1885541" y="4993175"/>
              <a:ext cx="206011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https://twitter.com/rayground_com </a:t>
              </a:r>
              <a:endParaRPr lang="en-US" sz="1000" dirty="0"/>
            </a:p>
          </p:txBody>
        </p:sp>
        <p:pic>
          <p:nvPicPr>
            <p:cNvPr id="25" name="Picture 36" descr="Black twitter png, Black twitter png Transparent FREE for download on  WebStockReview 2020">
              <a:extLst>
                <a:ext uri="{FF2B5EF4-FFF2-40B4-BE49-F238E27FC236}">
                  <a16:creationId xmlns:a16="http://schemas.microsoft.com/office/drawing/2014/main" id="{20092439-18BC-400F-A5F6-D61B861D4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889" y="5015543"/>
              <a:ext cx="236779" cy="201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0085A33-6C2C-48C4-8432-013BB45ED1DE}"/>
              </a:ext>
            </a:extLst>
          </p:cNvPr>
          <p:cNvGrpSpPr/>
          <p:nvPr/>
        </p:nvGrpSpPr>
        <p:grpSpPr>
          <a:xfrm>
            <a:off x="4353242" y="4970807"/>
            <a:ext cx="2428767" cy="246221"/>
            <a:chOff x="4634339" y="4872499"/>
            <a:chExt cx="2428767" cy="246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AE7C60-3AA3-43E9-BBC0-E666A5DEC9C5}"/>
                </a:ext>
              </a:extLst>
            </p:cNvPr>
            <p:cNvSpPr txBox="1"/>
            <p:nvPr/>
          </p:nvSpPr>
          <p:spPr>
            <a:xfrm>
              <a:off x="4820019" y="4872499"/>
              <a:ext cx="224308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i="1" dirty="0">
                  <a:effectLst/>
                </a:rPr>
                <a:t>https://github.com/cgaueb/rayground</a:t>
              </a:r>
            </a:p>
          </p:txBody>
        </p:sp>
        <p:pic>
          <p:nvPicPr>
            <p:cNvPr id="27" name="Picture 8" descr="Github Logo transparent PNG - StickPNG">
              <a:extLst>
                <a:ext uri="{FF2B5EF4-FFF2-40B4-BE49-F238E27FC236}">
                  <a16:creationId xmlns:a16="http://schemas.microsoft.com/office/drawing/2014/main" id="{3B362767-7185-4488-920E-918D40C26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339" y="4884579"/>
              <a:ext cx="232184" cy="22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0A8F6AEB-CCFD-46F8-BA56-150A3B9209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57423" y="1016317"/>
            <a:ext cx="1046841" cy="10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30" y="1106130"/>
            <a:ext cx="8042112" cy="4041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A3A3A"/>
                </a:solidFill>
              </a:rPr>
              <a:t>Ray Tracing</a:t>
            </a:r>
            <a:r>
              <a:rPr lang="en-US" dirty="0"/>
              <a:t> is a core teaching subject in Computer Graphics courses</a:t>
            </a:r>
          </a:p>
          <a:p>
            <a:pPr lvl="1"/>
            <a:r>
              <a:rPr lang="en-US" sz="1800" dirty="0"/>
              <a:t>Undergraduate courses are mostly built around the rasterization pipeline</a:t>
            </a:r>
          </a:p>
          <a:p>
            <a:pPr lvl="1"/>
            <a:r>
              <a:rPr lang="en-US" sz="1800" dirty="0"/>
              <a:t>Graduate syllabi need to cover a wider range of advanced topics </a:t>
            </a:r>
          </a:p>
          <a:p>
            <a:r>
              <a:rPr lang="en-US" dirty="0">
                <a:solidFill>
                  <a:srgbClr val="9A3A3A"/>
                </a:solidFill>
              </a:rPr>
              <a:t>Transition</a:t>
            </a:r>
            <a:r>
              <a:rPr lang="en-US" dirty="0"/>
              <a:t> from Rasterization to Ray Tracing is often hard</a:t>
            </a:r>
          </a:p>
          <a:p>
            <a:r>
              <a:rPr lang="en-US" dirty="0">
                <a:solidFill>
                  <a:srgbClr val="9A3A3A"/>
                </a:solidFill>
              </a:rPr>
              <a:t>Hardware-accelerated</a:t>
            </a:r>
            <a:r>
              <a:rPr lang="en-US" dirty="0"/>
              <a:t> Ray Tracing is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4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in Education</a:t>
            </a:r>
            <a:endParaRPr lang="el-G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8315B6-541A-4259-8A5E-72D1F116A876}"/>
              </a:ext>
            </a:extLst>
          </p:cNvPr>
          <p:cNvGrpSpPr/>
          <p:nvPr/>
        </p:nvGrpSpPr>
        <p:grpSpPr>
          <a:xfrm>
            <a:off x="709575" y="3078494"/>
            <a:ext cx="7526243" cy="2217356"/>
            <a:chOff x="709575" y="3078494"/>
            <a:chExt cx="7526243" cy="2217356"/>
          </a:xfrm>
        </p:grpSpPr>
        <p:pic>
          <p:nvPicPr>
            <p:cNvPr id="9" name="Picture 2" descr="AMD Radeon RX 6800 XT - Skroutz.gr">
              <a:extLst>
                <a:ext uri="{FF2B5EF4-FFF2-40B4-BE49-F238E27FC236}">
                  <a16:creationId xmlns:a16="http://schemas.microsoft.com/office/drawing/2014/main" id="{5FDA1F0A-83DC-4A10-81BD-7185F7CE6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575" y="3352426"/>
              <a:ext cx="1944311" cy="1612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3BC45F-7E76-44E8-808A-B2FCD80F6484}"/>
                </a:ext>
              </a:extLst>
            </p:cNvPr>
            <p:cNvSpPr txBox="1"/>
            <p:nvPr/>
          </p:nvSpPr>
          <p:spPr>
            <a:xfrm>
              <a:off x="709575" y="5018851"/>
              <a:ext cx="19443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Calibri"/>
                  <a:ea typeface="Calibri"/>
                  <a:cs typeface="Calibri"/>
                  <a:sym typeface="Calibri"/>
                </a:rPr>
                <a:t>AMD Radeon RX 6800</a:t>
              </a:r>
              <a:endParaRPr lang="en-US" sz="1200" i="1" dirty="0"/>
            </a:p>
          </p:txBody>
        </p:sp>
        <p:pic>
          <p:nvPicPr>
            <p:cNvPr id="11" name="Picture 4" descr="NVIDIA GeForce RTX 3080 Review: Ampere Is A Gaming Monster | HotHardware">
              <a:extLst>
                <a:ext uri="{FF2B5EF4-FFF2-40B4-BE49-F238E27FC236}">
                  <a16:creationId xmlns:a16="http://schemas.microsoft.com/office/drawing/2014/main" id="{261BCFC0-D275-4EEE-8183-F9328E8CF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8273" y="3352426"/>
              <a:ext cx="2579255" cy="1775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C37AA2-AA26-4326-824B-A4C4C7DDAECA}"/>
                </a:ext>
              </a:extLst>
            </p:cNvPr>
            <p:cNvSpPr txBox="1"/>
            <p:nvPr/>
          </p:nvSpPr>
          <p:spPr>
            <a:xfrm>
              <a:off x="3545744" y="5018851"/>
              <a:ext cx="19443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Calibri"/>
                  <a:cs typeface="Calibri"/>
                  <a:sym typeface="Calibri"/>
                </a:rPr>
                <a:t>NVIDIA GeForce RTX 3080</a:t>
              </a:r>
              <a:endParaRPr lang="en-US" sz="1200" i="1" dirty="0"/>
            </a:p>
          </p:txBody>
        </p:sp>
        <p:pic>
          <p:nvPicPr>
            <p:cNvPr id="13" name="Picture 6" descr="Amazon warns PS5 preorder customers that consoles might arrive after launch  day - The Verge">
              <a:extLst>
                <a:ext uri="{FF2B5EF4-FFF2-40B4-BE49-F238E27FC236}">
                  <a16:creationId xmlns:a16="http://schemas.microsoft.com/office/drawing/2014/main" id="{2445FCEA-C35E-4BCE-9E44-3073F0CDC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3485" y="3078494"/>
              <a:ext cx="1940357" cy="1940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12592A-1AF6-44F5-AE46-C468159705D3}"/>
                </a:ext>
              </a:extLst>
            </p:cNvPr>
            <p:cNvSpPr txBox="1"/>
            <p:nvPr/>
          </p:nvSpPr>
          <p:spPr>
            <a:xfrm>
              <a:off x="6291507" y="5018851"/>
              <a:ext cx="194431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Calibri"/>
                  <a:cs typeface="Calibri"/>
                  <a:sym typeface="Calibri"/>
                </a:rPr>
                <a:t>Sony PlayStation 5</a:t>
              </a:r>
              <a:endParaRPr lang="en-US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872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5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Books</a:t>
            </a:r>
          </a:p>
        </p:txBody>
      </p:sp>
      <p:pic>
        <p:nvPicPr>
          <p:cNvPr id="16" name="Google Shape;76;p15">
            <a:extLst>
              <a:ext uri="{FF2B5EF4-FFF2-40B4-BE49-F238E27FC236}">
                <a16:creationId xmlns:a16="http://schemas.microsoft.com/office/drawing/2014/main" id="{BA39992B-0D75-470C-9648-19B371A322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1" y="1435463"/>
            <a:ext cx="4614602" cy="227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7;p15">
            <a:extLst>
              <a:ext uri="{FF2B5EF4-FFF2-40B4-BE49-F238E27FC236}">
                <a16:creationId xmlns:a16="http://schemas.microsoft.com/office/drawing/2014/main" id="{7197504F-9BBB-489B-8CD2-BF2F090CAC2F}"/>
              </a:ext>
            </a:extLst>
          </p:cNvPr>
          <p:cNvSpPr txBox="1"/>
          <p:nvPr/>
        </p:nvSpPr>
        <p:spPr>
          <a:xfrm>
            <a:off x="120961" y="3601089"/>
            <a:ext cx="4614602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github.com/RayTracing/raytracing.github.io</a:t>
            </a:r>
            <a:endParaRPr sz="1400" dirty="0">
              <a:solidFill>
                <a:srgbClr val="9A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78;p15">
            <a:extLst>
              <a:ext uri="{FF2B5EF4-FFF2-40B4-BE49-F238E27FC236}">
                <a16:creationId xmlns:a16="http://schemas.microsoft.com/office/drawing/2014/main" id="{4A537DE4-3CD1-40E2-AA03-811C1C3F5100}"/>
              </a:ext>
            </a:extLst>
          </p:cNvPr>
          <p:cNvSpPr txBox="1"/>
          <p:nvPr/>
        </p:nvSpPr>
        <p:spPr>
          <a:xfrm>
            <a:off x="3653691" y="3601089"/>
            <a:ext cx="4274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4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pbr-book.org</a:t>
            </a:r>
            <a:endParaRPr sz="1400" dirty="0">
              <a:solidFill>
                <a:srgbClr val="9A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79;p15">
            <a:extLst>
              <a:ext uri="{FF2B5EF4-FFF2-40B4-BE49-F238E27FC236}">
                <a16:creationId xmlns:a16="http://schemas.microsoft.com/office/drawing/2014/main" id="{2EF075E0-D5EF-460A-805C-3E1256B8FE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344" y="1435475"/>
            <a:ext cx="1837094" cy="227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8B9FC26-D098-4741-987F-539CF0125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696" y="1439335"/>
            <a:ext cx="1892099" cy="22687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B83DF9-4620-4F42-AFC2-C4BD76CE820D}"/>
              </a:ext>
            </a:extLst>
          </p:cNvPr>
          <p:cNvSpPr txBox="1"/>
          <p:nvPr/>
        </p:nvSpPr>
        <p:spPr>
          <a:xfrm>
            <a:off x="6846219" y="3686601"/>
            <a:ext cx="2139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9A3A3A"/>
                </a:solidFill>
                <a:latin typeface="Calibri"/>
                <a:cs typeface="Calibri"/>
              </a:rPr>
              <a:t>raytracerchallenge.com</a:t>
            </a:r>
          </a:p>
        </p:txBody>
      </p:sp>
    </p:spTree>
    <p:extLst>
      <p:ext uri="{BB962C8B-B14F-4D97-AF65-F5344CB8AC3E}">
        <p14:creationId xmlns:p14="http://schemas.microsoft.com/office/powerpoint/2010/main" val="35361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30" y="1106130"/>
            <a:ext cx="8042112" cy="4041340"/>
          </a:xfrm>
        </p:spPr>
        <p:txBody>
          <a:bodyPr>
            <a:normAutofit/>
          </a:bodyPr>
          <a:lstStyle/>
          <a:p>
            <a:r>
              <a:rPr lang="en-US" dirty="0"/>
              <a:t>Ray tracing is rapidly being introduced in </a:t>
            </a:r>
            <a:r>
              <a:rPr lang="en-US" dirty="0">
                <a:solidFill>
                  <a:srgbClr val="9A3A3A"/>
                </a:solidFill>
              </a:rPr>
              <a:t>modern graphics APIs</a:t>
            </a:r>
          </a:p>
          <a:p>
            <a:r>
              <a:rPr lang="en-US" dirty="0">
                <a:solidFill>
                  <a:srgbClr val="9A3A3A"/>
                </a:solidFill>
              </a:rPr>
              <a:t>D3D12</a:t>
            </a:r>
            <a:r>
              <a:rPr lang="en-US" dirty="0"/>
              <a:t>, </a:t>
            </a:r>
            <a:r>
              <a:rPr lang="en-US" dirty="0">
                <a:solidFill>
                  <a:srgbClr val="9A3A3A"/>
                </a:solidFill>
              </a:rPr>
              <a:t>Vulkan</a:t>
            </a:r>
            <a:r>
              <a:rPr lang="en-US" dirty="0"/>
              <a:t> and </a:t>
            </a:r>
            <a:r>
              <a:rPr lang="en-US" dirty="0" err="1">
                <a:solidFill>
                  <a:srgbClr val="9A3A3A"/>
                </a:solidFill>
              </a:rPr>
              <a:t>OptiX</a:t>
            </a:r>
            <a:r>
              <a:rPr lang="en-US" dirty="0"/>
              <a:t> offer great facilities for high performance ray tracing but:</a:t>
            </a:r>
          </a:p>
          <a:p>
            <a:pPr lvl="1"/>
            <a:r>
              <a:rPr lang="en-US" sz="1800" dirty="0"/>
              <a:t>They are low-level APIs, not suitable for introductory courses</a:t>
            </a:r>
          </a:p>
          <a:p>
            <a:pPr lvl="1"/>
            <a:r>
              <a:rPr lang="en-US" sz="1800" dirty="0"/>
              <a:t>Implementation maturity varies across devices</a:t>
            </a:r>
          </a:p>
          <a:p>
            <a:pPr lvl="1"/>
            <a:r>
              <a:rPr lang="en-US" sz="1800" dirty="0"/>
              <a:t>Heavily dependent on software and hardware capabilities</a:t>
            </a:r>
          </a:p>
          <a:p>
            <a:r>
              <a:rPr lang="en-US" dirty="0">
                <a:solidFill>
                  <a:srgbClr val="9A3A3A"/>
                </a:solidFill>
              </a:rPr>
              <a:t>Complex Installation </a:t>
            </a:r>
            <a:r>
              <a:rPr lang="en-US" dirty="0"/>
              <a:t>instructions</a:t>
            </a:r>
          </a:p>
          <a:p>
            <a:pPr lvl="1"/>
            <a:r>
              <a:rPr lang="en-US" sz="1800" dirty="0"/>
              <a:t>Frequently updated API (deprecated lab exercises)</a:t>
            </a:r>
          </a:p>
          <a:p>
            <a:pPr lvl="1"/>
            <a:r>
              <a:rPr lang="en-US" sz="1800" dirty="0"/>
              <a:t>Dependencies</a:t>
            </a:r>
          </a:p>
          <a:p>
            <a:r>
              <a:rPr lang="en-US" dirty="0"/>
              <a:t>A CPU framework (</a:t>
            </a:r>
            <a:r>
              <a:rPr lang="en-US" dirty="0" err="1">
                <a:solidFill>
                  <a:srgbClr val="9A3A3A"/>
                </a:solidFill>
              </a:rPr>
              <a:t>Embree</a:t>
            </a:r>
            <a:r>
              <a:rPr lang="en-US" dirty="0"/>
              <a:t>)</a:t>
            </a:r>
            <a:r>
              <a:rPr lang="en-US" dirty="0">
                <a:solidFill>
                  <a:srgbClr val="9A3A3A"/>
                </a:solidFill>
              </a:rPr>
              <a:t> </a:t>
            </a:r>
            <a:r>
              <a:rPr lang="en-US" dirty="0"/>
              <a:t>could be developed but,</a:t>
            </a:r>
          </a:p>
          <a:p>
            <a:pPr lvl="1"/>
            <a:r>
              <a:rPr lang="en-US" sz="1800" dirty="0"/>
              <a:t>Slow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6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APIs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9044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30" y="1106130"/>
            <a:ext cx="8042112" cy="4041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A3A3A"/>
                </a:solidFill>
              </a:rPr>
              <a:t>Pros</a:t>
            </a:r>
          </a:p>
          <a:p>
            <a:pPr lvl="1"/>
            <a:r>
              <a:rPr lang="en-US" sz="1800" dirty="0"/>
              <a:t>By far the platform with the biggest outreach</a:t>
            </a:r>
          </a:p>
          <a:p>
            <a:pPr lvl="1"/>
            <a:r>
              <a:rPr lang="en-US" sz="1800" dirty="0"/>
              <a:t>Great choice for the deployment of educational tools</a:t>
            </a:r>
          </a:p>
          <a:p>
            <a:pPr lvl="1"/>
            <a:r>
              <a:rPr lang="en-US" sz="1800" dirty="0"/>
              <a:t>Sandboxed environment</a:t>
            </a:r>
          </a:p>
          <a:p>
            <a:pPr lvl="1"/>
            <a:r>
              <a:rPr lang="en-US" sz="1800" dirty="0"/>
              <a:t>International open standards</a:t>
            </a:r>
          </a:p>
          <a:p>
            <a:pPr lvl="1"/>
            <a:r>
              <a:rPr lang="en-US" sz="1800" dirty="0"/>
              <a:t>WebGL standard</a:t>
            </a:r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9A3A3A"/>
                </a:solidFill>
              </a:rPr>
              <a:t>Cons</a:t>
            </a:r>
          </a:p>
          <a:p>
            <a:pPr lvl="1"/>
            <a:r>
              <a:rPr lang="en-US" sz="1800" dirty="0"/>
              <a:t>No support for ray tracing acceleration</a:t>
            </a:r>
          </a:p>
          <a:p>
            <a:pPr lvl="1"/>
            <a:r>
              <a:rPr lang="en-US" sz="1800" dirty="0"/>
              <a:t>WebGL is very limited in terms of GPGPU computing</a:t>
            </a:r>
          </a:p>
          <a:p>
            <a:pPr lvl="1"/>
            <a:r>
              <a:rPr lang="en-US" sz="1800" dirty="0"/>
              <a:t>Sandboxed environment</a:t>
            </a:r>
          </a:p>
          <a:p>
            <a:endParaRPr lang="en-US" sz="2000" dirty="0"/>
          </a:p>
          <a:p>
            <a:endParaRPr lang="en-US" dirty="0">
              <a:solidFill>
                <a:srgbClr val="9A3A3A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7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</a:t>
            </a:r>
          </a:p>
        </p:txBody>
      </p:sp>
    </p:spTree>
    <p:extLst>
      <p:ext uri="{BB962C8B-B14F-4D97-AF65-F5344CB8AC3E}">
        <p14:creationId xmlns:p14="http://schemas.microsoft.com/office/powerpoint/2010/main" val="16717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8</a:t>
            </a:fld>
            <a:endParaRPr lang="el-G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Web-based Graphics Prototyping</a:t>
            </a:r>
          </a:p>
        </p:txBody>
      </p:sp>
      <p:pic>
        <p:nvPicPr>
          <p:cNvPr id="9" name="Google Shape;142;p22">
            <a:extLst>
              <a:ext uri="{FF2B5EF4-FFF2-40B4-BE49-F238E27FC236}">
                <a16:creationId xmlns:a16="http://schemas.microsoft.com/office/drawing/2014/main" id="{DBB2DEFA-D889-49B5-BADC-F3F760BD93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25" y="1447000"/>
            <a:ext cx="4299101" cy="232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oogle Shape;143;p22">
            <a:extLst>
              <a:ext uri="{FF2B5EF4-FFF2-40B4-BE49-F238E27FC236}">
                <a16:creationId xmlns:a16="http://schemas.microsoft.com/office/drawing/2014/main" id="{BC1AEA0E-4625-421A-B99E-1FBEE528FA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1325" y="1447000"/>
            <a:ext cx="4299101" cy="232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144;p22">
            <a:extLst>
              <a:ext uri="{FF2B5EF4-FFF2-40B4-BE49-F238E27FC236}">
                <a16:creationId xmlns:a16="http://schemas.microsoft.com/office/drawing/2014/main" id="{1FCBB41C-96A2-43E9-A11B-3A014D6B553F}"/>
              </a:ext>
            </a:extLst>
          </p:cNvPr>
          <p:cNvSpPr txBox="1"/>
          <p:nvPr/>
        </p:nvSpPr>
        <p:spPr>
          <a:xfrm>
            <a:off x="92625" y="3702550"/>
            <a:ext cx="4299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8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shadertoy.com</a:t>
            </a:r>
            <a:endParaRPr sz="1800" dirty="0">
              <a:solidFill>
                <a:srgbClr val="9A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45;p22">
            <a:extLst>
              <a:ext uri="{FF2B5EF4-FFF2-40B4-BE49-F238E27FC236}">
                <a16:creationId xmlns:a16="http://schemas.microsoft.com/office/drawing/2014/main" id="{64821845-1359-4A20-A65B-056185BA81BA}"/>
              </a:ext>
            </a:extLst>
          </p:cNvPr>
          <p:cNvSpPr txBox="1"/>
          <p:nvPr/>
        </p:nvSpPr>
        <p:spPr>
          <a:xfrm>
            <a:off x="4581375" y="3702550"/>
            <a:ext cx="4299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" sz="1800" dirty="0">
                <a:solidFill>
                  <a:srgbClr val="9A3A3A"/>
                </a:solidFill>
                <a:latin typeface="Calibri"/>
                <a:ea typeface="Calibri"/>
                <a:cs typeface="Calibri"/>
                <a:sym typeface="Calibri"/>
              </a:rPr>
              <a:t>playground.babylonjs.com</a:t>
            </a:r>
            <a:endParaRPr sz="1800" dirty="0">
              <a:solidFill>
                <a:srgbClr val="9A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12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45B04-C781-46F6-A0A9-3873933D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Rayground: An Online Educational Tool for Ray Tracing </a:t>
            </a:r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629D-832D-48AC-AD43-30AC47BE4F45}" type="slidenum">
              <a:rPr lang="el-GR" smtClean="0"/>
              <a:t>9</a:t>
            </a:fld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06488"/>
            <a:ext cx="9144000" cy="40417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893F30"/>
                </a:solidFill>
              </a:rPr>
              <a:t>What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E2F84C-8F84-4078-B286-EF0EA9B90193}"/>
              </a:ext>
            </a:extLst>
          </p:cNvPr>
          <p:cNvSpPr/>
          <p:nvPr/>
        </p:nvSpPr>
        <p:spPr>
          <a:xfrm>
            <a:off x="0" y="3304674"/>
            <a:ext cx="9144000" cy="4812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8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1552</Words>
  <Application>Microsoft Office PowerPoint</Application>
  <PresentationFormat>On-screen Show (16:10)</PresentationFormat>
  <Paragraphs>428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Lecture Outline</vt:lpstr>
      <vt:lpstr>PowerPoint Presentation</vt:lpstr>
      <vt:lpstr>Ray Tracing in Education</vt:lpstr>
      <vt:lpstr>Ray Tracing Books</vt:lpstr>
      <vt:lpstr>Ray Tracing APIs</vt:lpstr>
      <vt:lpstr>World Wide Web</vt:lpstr>
      <vt:lpstr>Web-based Graphics Prototyping</vt:lpstr>
      <vt:lpstr>PowerPoint Presentation</vt:lpstr>
      <vt:lpstr>Rayground Design (1)</vt:lpstr>
      <vt:lpstr>Rayground Design (2)</vt:lpstr>
      <vt:lpstr>Rayground Pipeline (1)</vt:lpstr>
      <vt:lpstr>Rayground Pipeline (2)</vt:lpstr>
      <vt:lpstr>Rayground Pipeline (3)</vt:lpstr>
      <vt:lpstr>Rayground Pipeline (4)</vt:lpstr>
      <vt:lpstr>Rayground Pipeline (5)</vt:lpstr>
      <vt:lpstr>Rayground Pipeline (6)</vt:lpstr>
      <vt:lpstr>Rayground Pipeline (7)</vt:lpstr>
      <vt:lpstr>PowerPoint Presentation</vt:lpstr>
      <vt:lpstr>Rayground Programmable Pipeline (1)</vt:lpstr>
      <vt:lpstr>Rayground Programmable Pipeline (2)</vt:lpstr>
      <vt:lpstr>Rayground API - Overview</vt:lpstr>
      <vt:lpstr>Rayground API – Scene Description Stage</vt:lpstr>
      <vt:lpstr>Rayground API – Ray Generation Stage</vt:lpstr>
      <vt:lpstr>Rayground API – Hit/Miss Stage</vt:lpstr>
      <vt:lpstr>Rayground API – Hit Stage</vt:lpstr>
      <vt:lpstr>Rayground API – Miss Stage</vt:lpstr>
      <vt:lpstr>Rayground API – Post Process Stage</vt:lpstr>
      <vt:lpstr>PowerPoint Presentation</vt:lpstr>
      <vt:lpstr>Rayground User Interface (1)</vt:lpstr>
      <vt:lpstr>Rayground User Interface (2)</vt:lpstr>
      <vt:lpstr>Rayground User Profile</vt:lpstr>
      <vt:lpstr>Rayground User Interface (3)</vt:lpstr>
      <vt:lpstr>Rayground User Interface (4)</vt:lpstr>
      <vt:lpstr>Further Resources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2021-03-08T13:26:28Z</dcterms:created>
  <dcterms:modified xsi:type="dcterms:W3CDTF">2021-03-29T08:44:11Z</dcterms:modified>
</cp:coreProperties>
</file>